
<file path=[Content_Types].xml><?xml version="1.0" encoding="utf-8"?>
<Types xmlns="http://schemas.openxmlformats.org/package/2006/content-types">
  <Default Extension="fntdata" ContentType="application/x-fontdata"/>
  <Default Extension="jpg" ContentType="image/jpeg"/>
  <Default Extension="png" ContentType="image/png"/>
  <Default Extension="ppm"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5"/>
  </p:notesMasterIdLst>
  <p:sldIdLst>
    <p:sldId id="256" r:id="rId2"/>
    <p:sldId id="277" r:id="rId3"/>
    <p:sldId id="278" r:id="rId4"/>
    <p:sldId id="273" r:id="rId5"/>
    <p:sldId id="276" r:id="rId6"/>
    <p:sldId id="279" r:id="rId7"/>
    <p:sldId id="261" r:id="rId8"/>
    <p:sldId id="274" r:id="rId9"/>
    <p:sldId id="281" r:id="rId10"/>
    <p:sldId id="293" r:id="rId11"/>
    <p:sldId id="294" r:id="rId12"/>
    <p:sldId id="262" r:id="rId13"/>
    <p:sldId id="263" r:id="rId14"/>
    <p:sldId id="302" r:id="rId15"/>
    <p:sldId id="303" r:id="rId16"/>
    <p:sldId id="284" r:id="rId17"/>
    <p:sldId id="290" r:id="rId18"/>
    <p:sldId id="285" r:id="rId19"/>
    <p:sldId id="286" r:id="rId20"/>
    <p:sldId id="267" r:id="rId21"/>
    <p:sldId id="268" r:id="rId22"/>
    <p:sldId id="299" r:id="rId23"/>
    <p:sldId id="287" r:id="rId24"/>
    <p:sldId id="304" r:id="rId25"/>
    <p:sldId id="295" r:id="rId26"/>
    <p:sldId id="300" r:id="rId27"/>
    <p:sldId id="296" r:id="rId28"/>
    <p:sldId id="297" r:id="rId29"/>
    <p:sldId id="301" r:id="rId30"/>
    <p:sldId id="271" r:id="rId31"/>
    <p:sldId id="289" r:id="rId32"/>
    <p:sldId id="305" r:id="rId33"/>
    <p:sldId id="27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340" autoAdjust="0"/>
  </p:normalViewPr>
  <p:slideViewPr>
    <p:cSldViewPr snapToGrid="0">
      <p:cViewPr varScale="1">
        <p:scale>
          <a:sx n="101" d="100"/>
          <a:sy n="101" d="100"/>
        </p:scale>
        <p:origin x="92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488947a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488947a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22 Inputs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80739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488947a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488947a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4 Outputs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07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35e20d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35e20d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spcBef>
                <a:spcPts val="0"/>
              </a:spcBef>
              <a:spcAft>
                <a:spcPts val="0"/>
              </a:spcAft>
              <a:buNone/>
            </a:pPr>
            <a:r>
              <a:rPr lang="en-US" dirty="0">
                <a:latin typeface="+mn-lt"/>
              </a:rPr>
              <a:t>As none of the methods is in all respects superior, in real world applications, it is regarded as “best-practice” to combine the estimates obtained from DEA and SFA. Hence in a second step, we compare the approaches to transforming the estimates into efficiency scores, with the elementary estimates of the two methods. </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a:latin typeface="+mn-lt"/>
              </a:rPr>
              <a:t>Our results demonstrate that combination approaches can actually constitute “best-practice” for estimating precise efficiency scores.</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a:latin typeface="+mn-lt"/>
              </a:rPr>
              <a:t>(see e.g. Haney and Pollitt (2009)). In addition to this observation of real-world application, in the efficiency analysis literature, researchers also assume, that the use of more than one method could help to avoid the occurrence of “methodological bias” (see, for example, Banker et al. (1994)). </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de-DE" dirty="0">
                <a:latin typeface="+mn-lt"/>
              </a:rPr>
              <a:t>Andor, M. (2009). Die Bestimmung von individuellen Effizienzvorgaben - Alternativen zum Best-of-Four-Verfahren. Zeitschrift f¨ur Energiewirtschaft, 3:195–204.</a:t>
            </a:r>
          </a:p>
          <a:p>
            <a:pPr marL="0" lvl="0" indent="0" algn="l" rtl="0">
              <a:spcBef>
                <a:spcPts val="0"/>
              </a:spcBef>
              <a:spcAft>
                <a:spcPts val="0"/>
              </a:spcAft>
              <a:buNone/>
            </a:pPr>
            <a:endParaRPr lang="de-DE" dirty="0">
              <a:latin typeface="+mn-lt"/>
            </a:endParaRPr>
          </a:p>
          <a:p>
            <a:pPr marL="0" lvl="0" indent="0" algn="l" rtl="0">
              <a:spcBef>
                <a:spcPts val="0"/>
              </a:spcBef>
              <a:spcAft>
                <a:spcPts val="0"/>
              </a:spcAft>
              <a:buNone/>
            </a:pPr>
            <a:r>
              <a:rPr lang="en-US" dirty="0" err="1">
                <a:latin typeface="+mn-lt"/>
              </a:rPr>
              <a:t>Andor</a:t>
            </a:r>
            <a:r>
              <a:rPr lang="en-US" dirty="0">
                <a:latin typeface="+mn-lt"/>
              </a:rPr>
              <a:t>, Mark A. &amp; </a:t>
            </a:r>
            <a:r>
              <a:rPr lang="en-US" dirty="0" err="1">
                <a:latin typeface="+mn-lt"/>
              </a:rPr>
              <a:t>Parmeter</a:t>
            </a:r>
            <a:r>
              <a:rPr lang="en-US" dirty="0">
                <a:latin typeface="+mn-lt"/>
              </a:rPr>
              <a:t>, Christopher &amp; Sommer, Stephan, 2019. "Combining uncertainty with uncertainty to get certainty? Efficiency analysis for regulation purposes </a:t>
            </a:r>
          </a:p>
          <a:p>
            <a:pPr marL="0" lvl="0" indent="0" algn="l" rtl="0">
              <a:spcBef>
                <a:spcPts val="0"/>
              </a:spcBef>
              <a:spcAft>
                <a:spcPts val="0"/>
              </a:spcAft>
              <a:buNone/>
            </a:pPr>
            <a:endParaRPr lang="de-DE" dirty="0">
              <a:latin typeface="+mn-lt"/>
            </a:endParaRPr>
          </a:p>
          <a:p>
            <a:pPr marL="0" lvl="0" indent="0" algn="l" rtl="0">
              <a:spcBef>
                <a:spcPts val="0"/>
              </a:spcBef>
              <a:spcAft>
                <a:spcPts val="0"/>
              </a:spcAft>
              <a:buNone/>
            </a:pPr>
            <a:endParaRPr lang="de-DE" dirty="0">
              <a:latin typeface="+mn-lt"/>
            </a:endParaRPr>
          </a:p>
          <a:p>
            <a:pPr marL="0" lvl="0" indent="0" algn="l" rtl="0">
              <a:spcBef>
                <a:spcPts val="0"/>
              </a:spcBef>
              <a:spcAft>
                <a:spcPts val="0"/>
              </a:spcAft>
              <a:buNone/>
            </a:pPr>
            <a:r>
              <a:rPr lang="en-US" dirty="0">
                <a:latin typeface="+mn-lt"/>
              </a:rPr>
              <a:t>Haney, A. and Pollitt, M. (2009). Efficiency analysis of energy networks: An international survey of regulators. Energy Policy, 37(12):5814–5830.</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endParaRPr dirty="0">
              <a:latin typeface="+mn-l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DEA can be described as a nonparametric technique based on linear programming to evaluate the efficiency of organizations working in the same industry, for example, schools, banks, factories and utilities</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Nonparametric statistics is based on either being distribution-free or having a specified distribution but with the distribution's parameters unspecified</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spcBef>
                <a:spcPts val="0"/>
              </a:spcBef>
              <a:spcAft>
                <a:spcPts val="0"/>
              </a:spcAft>
              <a:buNone/>
            </a:pPr>
            <a:endParaRPr dirty="0">
              <a:latin typeface="+mn-l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DEA can be described as a nonparametric technique based on linear programming to evaluate the efficiency of organizations working in the same industry, for example, schools, banks, factories and utilities</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Nonparametric statistics is based on either being distribution-free or having a specified distribution but with the distribution's parameters unspecified</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226645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DEA can be described as a nonparametric technique based on linear programming to evaluate the efficiency of organizations working in the same industry, for example, schools, banks, factories and utilities</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Nonparametric statistics is based on either being distribution-free or having a specified distribution but with the distribution's parameters unspecified</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274909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DEA can be described as a nonparametric technique based on linear programming to evaluate the efficiency of organizations working in the same industry, for example, schools, banks, factories and utilities</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US" b="0" i="0" dirty="0">
                <a:solidFill>
                  <a:srgbClr val="292929"/>
                </a:solidFill>
                <a:effectLst/>
                <a:latin typeface="+mn-lt"/>
              </a:rPr>
              <a:t>DEA optimizes an efficiency index which is formed by a weighted sum of outputs divided by a weighted sum of inputs from all operating units.</a:t>
            </a:r>
            <a:endParaRPr b="1" dirty="0">
              <a:solidFill>
                <a:schemeClr val="dk1"/>
              </a:solidFill>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3477037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mn-lt"/>
              </a:rPr>
              <a:t>lpSolve</a:t>
            </a:r>
            <a:r>
              <a:rPr lang="en-US" dirty="0">
                <a:latin typeface="+mn-lt"/>
              </a:rPr>
              <a:t> Package </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err="1">
                <a:latin typeface="+mn-lt"/>
              </a:rPr>
              <a:t>Lp</a:t>
            </a:r>
            <a:r>
              <a:rPr lang="en-US" dirty="0">
                <a:latin typeface="+mn-lt"/>
              </a:rPr>
              <a:t> ( linear programing to resolve the matrix of the input and output </a:t>
            </a:r>
          </a:p>
          <a:p>
            <a:pPr marL="0" lvl="0" indent="0" algn="l" rtl="0">
              <a:spcBef>
                <a:spcPts val="0"/>
              </a:spcBef>
              <a:spcAft>
                <a:spcPts val="0"/>
              </a:spcAft>
              <a:buNone/>
            </a:pPr>
            <a:endParaRPr lang="en-US" dirty="0">
              <a:latin typeface="+mn-lt"/>
            </a:endParaRPr>
          </a:p>
          <a:p>
            <a:pPr marL="0" lvl="0" indent="0" algn="l" rtl="0">
              <a:spcBef>
                <a:spcPts val="0"/>
              </a:spcBef>
              <a:spcAft>
                <a:spcPts val="0"/>
              </a:spcAft>
              <a:buNone/>
            </a:pPr>
            <a:r>
              <a:rPr lang="en-US" dirty="0">
                <a:latin typeface="+mn-lt"/>
              </a:rPr>
              <a:t>Multipliers are u and v from the equation </a:t>
            </a:r>
          </a:p>
          <a:p>
            <a:pPr marL="0" lvl="0" indent="0" algn="l" rtl="0">
              <a:spcBef>
                <a:spcPts val="0"/>
              </a:spcBef>
              <a:spcAft>
                <a:spcPts val="0"/>
              </a:spcAft>
              <a:buNone/>
            </a:pPr>
            <a:r>
              <a:rPr lang="en-US" dirty="0">
                <a:latin typeface="+mn-lt"/>
              </a:rPr>
              <a:t>Efficiency is theta from the equation ( which is our goal) </a:t>
            </a:r>
          </a:p>
          <a:p>
            <a:pPr marL="0" lvl="0" indent="0" algn="l" rtl="0">
              <a:spcBef>
                <a:spcPts val="0"/>
              </a:spcBef>
              <a:spcAft>
                <a:spcPts val="0"/>
              </a:spcAft>
              <a:buNone/>
            </a:pPr>
            <a:r>
              <a:rPr lang="en-US" dirty="0">
                <a:latin typeface="+mn-lt"/>
              </a:rPr>
              <a:t>Lambdas is </a:t>
            </a:r>
            <a:r>
              <a:rPr lang="en-US" b="1" i="0" dirty="0">
                <a:solidFill>
                  <a:srgbClr val="202124"/>
                </a:solidFill>
                <a:effectLst/>
                <a:latin typeface="Roboto" panose="02000000000000000000" pitchFamily="2" charset="0"/>
              </a:rPr>
              <a:t>the raw weights assigned to the Decision making UNITS when solving the DEA model</a:t>
            </a:r>
            <a:r>
              <a:rPr lang="en-US" b="0" i="0" dirty="0">
                <a:solidFill>
                  <a:srgbClr val="202124"/>
                </a:solidFill>
                <a:effectLst/>
                <a:latin typeface="Roboto" panose="02000000000000000000" pitchFamily="2" charset="0"/>
              </a:rPr>
              <a:t>.</a:t>
            </a:r>
            <a:endParaRPr lang="en-US" dirty="0">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51077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828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03ac988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03ac988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#The </a:t>
            </a:r>
            <a:r>
              <a:rPr lang="en-US" dirty="0" err="1">
                <a:solidFill>
                  <a:schemeClr val="dk1"/>
                </a:solidFill>
                <a:latin typeface="+mn-lt"/>
              </a:rPr>
              <a:t>differe?ce</a:t>
            </a:r>
            <a:r>
              <a:rPr lang="en-US" dirty="0">
                <a:solidFill>
                  <a:schemeClr val="dk1"/>
                </a:solidFill>
                <a:latin typeface="+mn-lt"/>
              </a:rPr>
              <a:t> between CRS and VRS models resides in the unconstrained variable u0</a:t>
            </a: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 </a:t>
            </a: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mn-lt"/>
              </a:rPr>
              <a:t>#This variable can be modeled by the difference of two non negative variables (u0 = u+ - u- , where u+ &gt;= 0 and u- &gt;=0)</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US" sz="1100" b="1" dirty="0"/>
              <a:t># 1 and -1 represents u+ - u-</a:t>
            </a:r>
          </a:p>
          <a:p>
            <a:pPr marL="0" lvl="0" indent="0" algn="l" rtl="0">
              <a:lnSpc>
                <a:spcPct val="115000"/>
              </a:lnSpc>
              <a:spcBef>
                <a:spcPts val="0"/>
              </a:spcBef>
              <a:spcAft>
                <a:spcPts val="0"/>
              </a:spcAft>
              <a:buClr>
                <a:schemeClr val="dk1"/>
              </a:buClr>
              <a:buSzPts val="1100"/>
              <a:buFont typeface="Arial"/>
              <a:buNone/>
            </a:pPr>
            <a:endParaRPr lang="en-US"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DEA can be described as a nonparametric technique based on linear programming to evaluate the efficiency of organizations working in the same industry, for example, schools, banks, factories and utilities</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202124"/>
                </a:solidFill>
                <a:highlight>
                  <a:srgbClr val="FFFFFF"/>
                </a:highlight>
                <a:latin typeface="+mn-lt"/>
                <a:ea typeface="Roboto"/>
                <a:cs typeface="Roboto"/>
                <a:sym typeface="Roboto"/>
              </a:rPr>
              <a:t>Developing</a:t>
            </a:r>
            <a:r>
              <a:rPr lang="en" dirty="0">
                <a:solidFill>
                  <a:schemeClr val="dk1"/>
                </a:solidFill>
                <a:latin typeface="+mn-lt"/>
              </a:rPr>
              <a:t> Data envelopment Analysis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mn-lt"/>
              </a:rPr>
              <a:t>We want to use  DEA to empirically measure productive efficiency of decision making units (DMUs) for hospitals. With that done we will be able to create hour Hospital Efficiency Metric </a:t>
            </a:r>
            <a:endParaRPr dirty="0">
              <a:solidFill>
                <a:schemeClr val="dk1"/>
              </a:solidFill>
              <a:latin typeface="+mn-lt"/>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mn-lt"/>
            </a:endParaRPr>
          </a:p>
          <a:p>
            <a:pPr marL="0" lvl="0" indent="0" algn="l" rtl="0">
              <a:spcBef>
                <a:spcPts val="0"/>
              </a:spcBef>
              <a:spcAft>
                <a:spcPts val="0"/>
              </a:spcAft>
              <a:buNone/>
            </a:pPr>
            <a:endParaRPr dirty="0">
              <a:latin typeface="+mn-lt"/>
            </a:endParaRPr>
          </a:p>
        </p:txBody>
      </p:sp>
    </p:spTree>
    <p:extLst>
      <p:ext uri="{BB962C8B-B14F-4D97-AF65-F5344CB8AC3E}">
        <p14:creationId xmlns:p14="http://schemas.microsoft.com/office/powerpoint/2010/main" val="1865960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135e20dd3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135e20dd3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While the cost of healthcare has been rising consistently for consumers. Primary care visits and procedures that we used to pay less than $100 for are now costing us in the hundreds. This situation has made it hard for most Americans to meet their healthcare needs.</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Spent 62 days with COVID-19 </a:t>
            </a:r>
          </a:p>
          <a:p>
            <a:pPr marL="0" lvl="0" indent="0" algn="l" rtl="0">
              <a:spcBef>
                <a:spcPts val="0"/>
              </a:spcBef>
              <a:spcAft>
                <a:spcPts val="0"/>
              </a:spcAft>
              <a:buNone/>
            </a:pPr>
            <a:r>
              <a:rPr lang="en-US" dirty="0"/>
              <a:t>In a Swedish Medical Center in Issaquah</a:t>
            </a:r>
          </a:p>
          <a:p>
            <a:pPr marL="0" lvl="0" indent="0" algn="l" rtl="0">
              <a:spcBef>
                <a:spcPts val="0"/>
              </a:spcBef>
              <a:spcAft>
                <a:spcPts val="0"/>
              </a:spcAft>
              <a:buNone/>
            </a:pP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03ac9888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03ac9888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Has been applied to study the productivity and efficiency of production units in various economic sectors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dirty="0">
              <a:solidFill>
                <a:srgbClr val="202124"/>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02124"/>
                </a:solidFill>
                <a:effectLst/>
                <a:latin typeface="Roboto" panose="02000000000000000000" pitchFamily="2" charset="0"/>
              </a:rPr>
              <a:t>assumes that most DMU are either on or very close to the efficiency frontier. Inefficiency—being away from the frontier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4D5156"/>
                </a:solidFill>
                <a:effectLst/>
                <a:latin typeface="Roboto" panose="02000000000000000000" pitchFamily="2" charset="0"/>
              </a:rPr>
              <a:t>Parametric analysis is </a:t>
            </a:r>
            <a:r>
              <a:rPr lang="en-US" b="0" i="0" dirty="0">
                <a:solidFill>
                  <a:srgbClr val="5F6368"/>
                </a:solidFill>
                <a:effectLst/>
                <a:latin typeface="Roboto" panose="02000000000000000000" pitchFamily="2" charset="0"/>
              </a:rPr>
              <a:t>a branch of inferential statistics wherein one obtains a sample from a population in order to estimate population parameters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dirty="0">
              <a:solidFill>
                <a:srgbClr val="5F6368"/>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the stochastic frontier framework involves two steps.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In the first, the frontier model is estimated, usually by maximum likelihood. In the second, the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estimated model is used to construct measures of inefficiency or efficiency. Individual specific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estimates are computed that provide the basis of comparison of firms either to absolute standards 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dirty="0">
                <a:solidFill>
                  <a:srgbClr val="202124"/>
                </a:solidFill>
              </a:rPr>
              <a:t>to each other.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3ac9888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03ac9888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0" i="1" dirty="0">
                <a:effectLst/>
                <a:latin typeface="Open Sans" panose="020B0604020202020204" pitchFamily="34" charset="0"/>
              </a:rPr>
              <a:t>y</a:t>
            </a:r>
            <a:r>
              <a:rPr lang="en-US" sz="2400" b="0" i="0" dirty="0">
                <a:effectLst/>
                <a:latin typeface="Open Sans" panose="020B0604020202020204" pitchFamily="34" charset="0"/>
              </a:rPr>
              <a:t> is a result, </a:t>
            </a:r>
          </a:p>
          <a:p>
            <a:pPr marL="0" lvl="0" indent="0" algn="l" rtl="0">
              <a:spcBef>
                <a:spcPts val="0"/>
              </a:spcBef>
              <a:spcAft>
                <a:spcPts val="0"/>
              </a:spcAft>
              <a:buNone/>
            </a:pPr>
            <a:r>
              <a:rPr lang="en-US" sz="2400" b="0" i="0" dirty="0">
                <a:effectLst/>
                <a:latin typeface="Open Sans" panose="020B0604020202020204" pitchFamily="34" charset="0"/>
              </a:rPr>
              <a:t>X is a input </a:t>
            </a:r>
            <a:endParaRPr lang="en-US" sz="2400" b="0" i="1" dirty="0">
              <a:effectLst/>
              <a:latin typeface="Open Sans" panose="020B0604020202020204" pitchFamily="34" charset="0"/>
            </a:endParaRPr>
          </a:p>
          <a:p>
            <a:pPr marL="0" lvl="0" indent="0" algn="l" rtl="0">
              <a:spcBef>
                <a:spcPts val="0"/>
              </a:spcBef>
              <a:spcAft>
                <a:spcPts val="0"/>
              </a:spcAft>
              <a:buNone/>
            </a:pPr>
            <a:r>
              <a:rPr lang="en-US" sz="2400" b="0" i="0" dirty="0">
                <a:effectLst/>
                <a:latin typeface="Open Sans" panose="020B0606030504020204" pitchFamily="34" charset="0"/>
              </a:rPr>
              <a:t>φ(</a:t>
            </a:r>
            <a:r>
              <a:rPr lang="en-US" sz="2400" b="0" i="1" dirty="0">
                <a:effectLst/>
                <a:latin typeface="Open Sans" panose="020B0606030504020204" pitchFamily="34" charset="0"/>
              </a:rPr>
              <a:t>x</a:t>
            </a:r>
            <a:r>
              <a:rPr lang="en-US" sz="2400" b="0" i="0" dirty="0">
                <a:effectLst/>
                <a:latin typeface="Open Sans" panose="020B0606030504020204" pitchFamily="34" charset="0"/>
              </a:rPr>
              <a:t>) is </a:t>
            </a:r>
            <a:r>
              <a:rPr lang="en-US" sz="1400" b="0" i="0" dirty="0">
                <a:effectLst/>
                <a:latin typeface="Open Sans" panose="020B0606030504020204" pitchFamily="34" charset="0"/>
              </a:rPr>
              <a:t>the frontier value </a:t>
            </a:r>
          </a:p>
          <a:p>
            <a:pPr marL="0" lvl="0" indent="0" algn="l" rtl="0">
              <a:spcBef>
                <a:spcPts val="0"/>
              </a:spcBef>
              <a:spcAft>
                <a:spcPts val="0"/>
              </a:spcAft>
              <a:buNone/>
            </a:pPr>
            <a:r>
              <a:rPr lang="en-US" sz="2400" b="0" i="1" dirty="0">
                <a:effectLst/>
                <a:latin typeface="Open Sans" panose="020B0606030504020204" pitchFamily="34" charset="0"/>
              </a:rPr>
              <a:t>V</a:t>
            </a:r>
            <a:r>
              <a:rPr lang="en-US" sz="2400" b="0" i="0" dirty="0">
                <a:effectLst/>
                <a:latin typeface="Open Sans" panose="020B0606030504020204" pitchFamily="34" charset="0"/>
              </a:rPr>
              <a:t> being a symmetric random noise (variable)</a:t>
            </a:r>
          </a:p>
          <a:p>
            <a:pPr marL="0" lvl="0" indent="0" algn="l" rtl="0">
              <a:spcBef>
                <a:spcPts val="0"/>
              </a:spcBef>
              <a:spcAft>
                <a:spcPts val="0"/>
              </a:spcAft>
              <a:buNone/>
            </a:pPr>
            <a:endParaRPr lang="en-US" sz="2400" b="0" i="0" dirty="0">
              <a:solidFill>
                <a:schemeClr val="dk1"/>
              </a:solidFill>
              <a:effectLst/>
              <a:highlight>
                <a:srgbClr val="FFFFFF"/>
              </a:highlight>
              <a:latin typeface="Open Sans" panose="020B0606030504020204" pitchFamily="34" charset="0"/>
            </a:endParaRPr>
          </a:p>
          <a:p>
            <a:pPr marL="0" lvl="0" indent="0" algn="l" rtl="0">
              <a:spcBef>
                <a:spcPts val="0"/>
              </a:spcBef>
              <a:spcAft>
                <a:spcPts val="0"/>
              </a:spcAft>
              <a:buNone/>
            </a:pPr>
            <a:r>
              <a:rPr lang="en-US" sz="2400" b="0" i="0" dirty="0">
                <a:solidFill>
                  <a:schemeClr val="dk1"/>
                </a:solidFill>
                <a:effectLst/>
                <a:highlight>
                  <a:srgbClr val="FFFFFF"/>
                </a:highlight>
                <a:latin typeface="Open Sans" panose="020B0606030504020204" pitchFamily="34" charset="0"/>
              </a:rPr>
              <a:t>We can use Linear Programing to resolve the equation </a:t>
            </a:r>
          </a:p>
          <a:p>
            <a:pPr marL="0" lvl="0" indent="0" algn="l" rtl="0">
              <a:spcBef>
                <a:spcPts val="0"/>
              </a:spcBef>
              <a:spcAft>
                <a:spcPts val="0"/>
              </a:spcAft>
              <a:buNone/>
            </a:pPr>
            <a:endParaRPr lang="en-US" sz="2400" b="0" i="0" dirty="0">
              <a:solidFill>
                <a:schemeClr val="dk1"/>
              </a:solidFill>
              <a:effectLst/>
              <a:highlight>
                <a:srgbClr val="FFFFFF"/>
              </a:highlight>
              <a:latin typeface="Open Sans" panose="020B0606030504020204" pitchFamily="34" charset="0"/>
            </a:endParaRPr>
          </a:p>
          <a:p>
            <a:pPr marL="0" lvl="0" indent="0" algn="l" rtl="0">
              <a:spcBef>
                <a:spcPts val="0"/>
              </a:spcBef>
              <a:spcAft>
                <a:spcPts val="0"/>
              </a:spcAft>
              <a:buNone/>
            </a:pPr>
            <a:r>
              <a:rPr lang="en-US" sz="2400" b="0" i="0" dirty="0">
                <a:solidFill>
                  <a:schemeClr val="dk1"/>
                </a:solidFill>
                <a:effectLst/>
                <a:highlight>
                  <a:srgbClr val="FFFFFF"/>
                </a:highlight>
                <a:latin typeface="Open Sans" panose="020B0606030504020204" pitchFamily="34" charset="0"/>
              </a:rPr>
              <a:t>We used </a:t>
            </a:r>
          </a:p>
          <a:p>
            <a:pPr marL="0" lvl="0" indent="0" algn="l" rtl="0">
              <a:spcBef>
                <a:spcPts val="0"/>
              </a:spcBef>
              <a:spcAft>
                <a:spcPts val="0"/>
              </a:spcAft>
              <a:buNone/>
            </a:pPr>
            <a:r>
              <a:rPr lang="en-US" sz="2400" b="0" i="0" dirty="0">
                <a:solidFill>
                  <a:schemeClr val="dk1"/>
                </a:solidFill>
                <a:effectLst/>
                <a:highlight>
                  <a:srgbClr val="FFFFFF"/>
                </a:highlight>
                <a:latin typeface="Open Sans" panose="020B0606030504020204" pitchFamily="34" charset="0"/>
              </a:rPr>
              <a:t>library('</a:t>
            </a:r>
            <a:r>
              <a:rPr lang="en-US" sz="2400" b="0" i="0" dirty="0" err="1">
                <a:solidFill>
                  <a:schemeClr val="dk1"/>
                </a:solidFill>
                <a:effectLst/>
                <a:highlight>
                  <a:srgbClr val="FFFFFF"/>
                </a:highlight>
                <a:latin typeface="Open Sans" panose="020B0606030504020204" pitchFamily="34" charset="0"/>
              </a:rPr>
              <a:t>lpSolve</a:t>
            </a:r>
            <a:r>
              <a:rPr lang="en-US" sz="2400" b="0" i="0" dirty="0">
                <a:solidFill>
                  <a:schemeClr val="dk1"/>
                </a:solidFill>
                <a:effectLst/>
                <a:highlight>
                  <a:srgbClr val="FFFFFF"/>
                </a:highlight>
                <a:latin typeface="Open Sans" panose="020B0606030504020204" pitchFamily="34" charset="0"/>
              </a:rPr>
              <a:t>') # load </a:t>
            </a:r>
            <a:r>
              <a:rPr lang="en-US" sz="2400" b="0" i="0" dirty="0" err="1">
                <a:solidFill>
                  <a:schemeClr val="dk1"/>
                </a:solidFill>
                <a:effectLst/>
                <a:highlight>
                  <a:srgbClr val="FFFFFF"/>
                </a:highlight>
                <a:latin typeface="Open Sans" panose="020B0606030504020204" pitchFamily="34" charset="0"/>
              </a:rPr>
              <a:t>lpSolve</a:t>
            </a:r>
            <a:r>
              <a:rPr lang="en-US" sz="2400" b="0" i="0" dirty="0">
                <a:solidFill>
                  <a:schemeClr val="dk1"/>
                </a:solidFill>
                <a:effectLst/>
                <a:highlight>
                  <a:srgbClr val="FFFFFF"/>
                </a:highlight>
                <a:latin typeface="Open Sans" panose="020B0606030504020204" pitchFamily="34" charset="0"/>
              </a:rPr>
              <a:t> package</a:t>
            </a:r>
          </a:p>
          <a:p>
            <a:pPr marL="0" lvl="0" indent="0" algn="l" rtl="0">
              <a:spcBef>
                <a:spcPts val="0"/>
              </a:spcBef>
              <a:spcAft>
                <a:spcPts val="0"/>
              </a:spcAft>
              <a:buNone/>
            </a:pPr>
            <a:r>
              <a:rPr lang="en-US" sz="2400" b="0" i="0" dirty="0">
                <a:solidFill>
                  <a:schemeClr val="dk1"/>
                </a:solidFill>
                <a:effectLst/>
                <a:highlight>
                  <a:srgbClr val="FFFFFF"/>
                </a:highlight>
                <a:latin typeface="Open Sans" panose="020B0606030504020204" pitchFamily="34" charset="0"/>
              </a:rPr>
              <a:t>library('</a:t>
            </a:r>
            <a:r>
              <a:rPr lang="en-US" sz="2400" b="0" i="0" dirty="0" err="1">
                <a:solidFill>
                  <a:schemeClr val="dk1"/>
                </a:solidFill>
                <a:effectLst/>
                <a:highlight>
                  <a:srgbClr val="FFFFFF"/>
                </a:highlight>
                <a:latin typeface="Open Sans" panose="020B0606030504020204" pitchFamily="34" charset="0"/>
              </a:rPr>
              <a:t>micEcon</a:t>
            </a:r>
            <a:r>
              <a:rPr lang="en-US" sz="2400" b="0" i="0" dirty="0">
                <a:solidFill>
                  <a:schemeClr val="dk1"/>
                </a:solidFill>
                <a:effectLst/>
                <a:highlight>
                  <a:srgbClr val="FFFFFF"/>
                </a:highlight>
                <a:latin typeface="Open Sans" panose="020B0606030504020204" pitchFamily="34" charset="0"/>
              </a:rPr>
              <a:t>')</a:t>
            </a:r>
          </a:p>
          <a:p>
            <a:pPr marL="0" lvl="0" indent="0" algn="l" rtl="0">
              <a:spcBef>
                <a:spcPts val="0"/>
              </a:spcBef>
              <a:spcAft>
                <a:spcPts val="0"/>
              </a:spcAft>
              <a:buNone/>
            </a:pPr>
            <a:r>
              <a:rPr lang="en-US" sz="2400" b="0" i="0" dirty="0">
                <a:solidFill>
                  <a:schemeClr val="dk1"/>
                </a:solidFill>
                <a:effectLst/>
                <a:highlight>
                  <a:srgbClr val="FFFFFF"/>
                </a:highlight>
                <a:latin typeface="Open Sans" panose="020B0606030504020204" pitchFamily="34" charset="0"/>
              </a:rPr>
              <a:t>library('frontier')</a:t>
            </a:r>
          </a:p>
          <a:p>
            <a:pPr marL="0" lvl="0" indent="0" algn="l" rtl="0">
              <a:spcBef>
                <a:spcPts val="0"/>
              </a:spcBef>
              <a:spcAft>
                <a:spcPts val="0"/>
              </a:spcAft>
              <a:buNone/>
            </a:pPr>
            <a:endParaRPr lang="en-US" sz="2400" b="0" i="0" dirty="0">
              <a:solidFill>
                <a:schemeClr val="dk1"/>
              </a:solidFill>
              <a:effectLst/>
              <a:highlight>
                <a:srgbClr val="FFFFFF"/>
              </a:highlight>
              <a:latin typeface="Open Sans" panose="020B0606030504020204" pitchFamily="34" charset="0"/>
            </a:endParaRPr>
          </a:p>
          <a:p>
            <a:pPr marL="0" lvl="0" indent="0" algn="l" rtl="0">
              <a:spcBef>
                <a:spcPts val="0"/>
              </a:spcBef>
              <a:spcAft>
                <a:spcPts val="0"/>
              </a:spcAft>
              <a:buNone/>
            </a:pPr>
            <a:endParaRPr lang="en-US" sz="2400" b="0" i="0" dirty="0">
              <a:solidFill>
                <a:schemeClr val="dk1"/>
              </a:solidFill>
              <a:effectLst/>
              <a:highlight>
                <a:srgbClr val="FFFFFF"/>
              </a:highlight>
              <a:latin typeface="Open Sans" panose="020B0606030504020204" pitchFamily="34" charset="0"/>
            </a:endParaRPr>
          </a:p>
          <a:p>
            <a:pPr marL="0" lvl="0" indent="0" algn="l" rtl="0">
              <a:spcBef>
                <a:spcPts val="0"/>
              </a:spcBef>
              <a:spcAft>
                <a:spcPts val="0"/>
              </a:spcAft>
              <a:buNone/>
            </a:pPr>
            <a:endParaRPr lang="en" sz="1350" i="1" dirty="0">
              <a:solidFill>
                <a:schemeClr val="dk1"/>
              </a:solidFill>
              <a:highlight>
                <a:srgbClr val="FFFFFF"/>
              </a:highlight>
            </a:endParaRPr>
          </a:p>
          <a:p>
            <a:pPr marL="0" lvl="0" indent="0" algn="l" rtl="0">
              <a:spcBef>
                <a:spcPts val="0"/>
              </a:spcBef>
              <a:spcAft>
                <a:spcPts val="0"/>
              </a:spcAft>
              <a:buNone/>
            </a:pPr>
            <a:r>
              <a:rPr lang="en" sz="1350" i="1" dirty="0">
                <a:solidFill>
                  <a:schemeClr val="dk1"/>
                </a:solidFill>
                <a:highlight>
                  <a:srgbClr val="FFFFFF"/>
                </a:highlight>
              </a:rPr>
              <a:t>As U</a:t>
            </a:r>
            <a:r>
              <a:rPr lang="en" sz="1000" i="1" dirty="0">
                <a:solidFill>
                  <a:schemeClr val="dk1"/>
                </a:solidFill>
                <a:highlight>
                  <a:srgbClr val="FFFFFF"/>
                </a:highlight>
              </a:rPr>
              <a:t>i</a:t>
            </a:r>
            <a:r>
              <a:rPr lang="en" sz="1350" dirty="0">
                <a:solidFill>
                  <a:schemeClr val="dk1"/>
                </a:solidFill>
                <a:highlight>
                  <a:srgbClr val="FFFFFF"/>
                </a:highlight>
              </a:rPr>
              <a:t> “captures” technology inefficiency of firm </a:t>
            </a:r>
            <a:r>
              <a:rPr lang="en" sz="1350" i="1" dirty="0">
                <a:solidFill>
                  <a:schemeClr val="dk1"/>
                </a:solidFill>
                <a:highlight>
                  <a:srgbClr val="FFFFFF"/>
                </a:highlight>
              </a:rPr>
              <a:t>i</a:t>
            </a:r>
            <a:r>
              <a:rPr lang="en" sz="1350" dirty="0">
                <a:solidFill>
                  <a:schemeClr val="dk1"/>
                </a:solidFill>
                <a:highlight>
                  <a:srgbClr val="FFFFFF"/>
                </a:highlight>
              </a:rPr>
              <a:t>, we would like to “estimate” it, from observations across firms (</a:t>
            </a:r>
            <a:r>
              <a:rPr lang="en" sz="1350" i="1" dirty="0">
                <a:solidFill>
                  <a:schemeClr val="dk1"/>
                </a:solidFill>
                <a:highlight>
                  <a:srgbClr val="FFFFFF"/>
                </a:highlight>
              </a:rPr>
              <a:t>X</a:t>
            </a:r>
            <a:r>
              <a:rPr lang="en" sz="1000" i="1" dirty="0">
                <a:solidFill>
                  <a:schemeClr val="dk1"/>
                </a:solidFill>
                <a:highlight>
                  <a:srgbClr val="FFFFFF"/>
                </a:highlight>
              </a:rPr>
              <a:t>i</a:t>
            </a:r>
            <a:r>
              <a:rPr lang="en" sz="1350" dirty="0">
                <a:solidFill>
                  <a:schemeClr val="dk1"/>
                </a:solidFill>
                <a:highlight>
                  <a:srgbClr val="FFFFFF"/>
                </a:highlight>
              </a:rPr>
              <a:t>, </a:t>
            </a:r>
            <a:r>
              <a:rPr lang="en" sz="1350" i="1" dirty="0">
                <a:solidFill>
                  <a:schemeClr val="dk1"/>
                </a:solidFill>
                <a:highlight>
                  <a:srgbClr val="FFFFFF"/>
                </a:highlight>
              </a:rPr>
              <a:t>Y</a:t>
            </a:r>
            <a:r>
              <a:rPr lang="en" sz="1000" i="1" dirty="0">
                <a:solidFill>
                  <a:schemeClr val="dk1"/>
                </a:solidFill>
                <a:highlight>
                  <a:srgbClr val="FFFFFF"/>
                </a:highlight>
              </a:rPr>
              <a:t>i</a:t>
            </a:r>
            <a:r>
              <a:rPr lang="en" sz="1350" dirty="0">
                <a:solidFill>
                  <a:schemeClr val="dk1"/>
                </a:solidFill>
                <a:highlight>
                  <a:srgbClr val="FFFFFF"/>
                </a:highlight>
              </a:rPr>
              <a:t>), </a:t>
            </a:r>
            <a:r>
              <a:rPr lang="en" sz="1350" i="1" dirty="0">
                <a:solidFill>
                  <a:schemeClr val="dk1"/>
                </a:solidFill>
                <a:highlight>
                  <a:srgbClr val="FFFFFF"/>
                </a:highlight>
              </a:rPr>
              <a:t>i</a:t>
            </a:r>
            <a:r>
              <a:rPr lang="en" sz="1350" dirty="0">
                <a:solidFill>
                  <a:schemeClr val="dk1"/>
                </a:solidFill>
                <a:highlight>
                  <a:srgbClr val="FFFFFF"/>
                </a:highlight>
              </a:rPr>
              <a:t> ∈ </a:t>
            </a:r>
            <a:r>
              <a:rPr lang="en" sz="1350" i="1" dirty="0">
                <a:solidFill>
                  <a:schemeClr val="dk1"/>
                </a:solidFill>
                <a:highlight>
                  <a:srgbClr val="FFFFFF"/>
                </a:highlight>
              </a:rPr>
              <a:t>I</a:t>
            </a:r>
            <a:r>
              <a:rPr lang="en" sz="1350" dirty="0">
                <a:solidFill>
                  <a:schemeClr val="dk1"/>
                </a:solidFill>
                <a:highlight>
                  <a:srgbClr val="FFFFFF"/>
                </a:highlight>
              </a:rPr>
              <a:t>. However, like </a:t>
            </a:r>
            <a:r>
              <a:rPr lang="en" sz="1350" i="1" dirty="0">
                <a:solidFill>
                  <a:schemeClr val="dk1"/>
                </a:solidFill>
                <a:highlight>
                  <a:srgbClr val="FFFFFF"/>
                </a:highlight>
              </a:rPr>
              <a:t>V</a:t>
            </a:r>
            <a:r>
              <a:rPr lang="en" sz="1350" dirty="0">
                <a:solidFill>
                  <a:schemeClr val="dk1"/>
                </a:solidFill>
                <a:highlight>
                  <a:srgbClr val="FFFFFF"/>
                </a:highlight>
              </a:rPr>
              <a:t>, </a:t>
            </a:r>
            <a:r>
              <a:rPr lang="en" sz="1350" i="1" dirty="0">
                <a:solidFill>
                  <a:schemeClr val="dk1"/>
                </a:solidFill>
                <a:highlight>
                  <a:srgbClr val="FFFFFF"/>
                </a:highlight>
              </a:rPr>
              <a:t>U</a:t>
            </a:r>
            <a:r>
              <a:rPr lang="en" sz="1350" dirty="0">
                <a:solidFill>
                  <a:schemeClr val="dk1"/>
                </a:solidFill>
                <a:highlight>
                  <a:srgbClr val="FFFFFF"/>
                </a:highlight>
              </a:rPr>
              <a:t> is not observable! However, if we could estimate </a:t>
            </a:r>
            <a:r>
              <a:rPr lang="en" sz="1350" i="1" dirty="0">
                <a:solidFill>
                  <a:schemeClr val="dk1"/>
                </a:solidFill>
                <a:highlight>
                  <a:srgbClr val="FFFFFF"/>
                </a:highlight>
              </a:rPr>
              <a:t>θ</a:t>
            </a:r>
            <a:r>
              <a:rPr lang="en" sz="1350" dirty="0">
                <a:solidFill>
                  <a:schemeClr val="dk1"/>
                </a:solidFill>
                <a:highlight>
                  <a:srgbClr val="FFFFFF"/>
                </a:highlight>
              </a:rPr>
              <a:t>, by some estimation method, then we can compute the estimated residuals ε</a:t>
            </a:r>
            <a:r>
              <a:rPr lang="en" sz="1000" i="1" dirty="0">
                <a:solidFill>
                  <a:schemeClr val="dk1"/>
                </a:solidFill>
                <a:highlight>
                  <a:srgbClr val="FFFFFF"/>
                </a:highlight>
              </a:rPr>
              <a:t>i</a:t>
            </a:r>
            <a:r>
              <a:rPr lang="en" sz="1350" dirty="0">
                <a:solidFill>
                  <a:schemeClr val="dk1"/>
                </a:solidFill>
                <a:highlight>
                  <a:srgbClr val="FFFFFF"/>
                </a:highlight>
              </a:rPr>
              <a:t> = </a:t>
            </a:r>
            <a:r>
              <a:rPr lang="en" sz="1350" i="1" dirty="0">
                <a:solidFill>
                  <a:schemeClr val="dk1"/>
                </a:solidFill>
                <a:highlight>
                  <a:srgbClr val="FFFFFF"/>
                </a:highlight>
              </a:rPr>
              <a:t>v</a:t>
            </a:r>
            <a:r>
              <a:rPr lang="en" sz="1000" i="1" dirty="0">
                <a:solidFill>
                  <a:schemeClr val="dk1"/>
                </a:solidFill>
                <a:highlight>
                  <a:srgbClr val="FFFFFF"/>
                </a:highlight>
              </a:rPr>
              <a:t>i</a:t>
            </a:r>
            <a:r>
              <a:rPr lang="en" sz="1350" dirty="0">
                <a:solidFill>
                  <a:schemeClr val="dk1"/>
                </a:solidFill>
                <a:highlight>
                  <a:srgbClr val="FFFFFF"/>
                </a:highlight>
              </a:rPr>
              <a:t> − </a:t>
            </a:r>
            <a:r>
              <a:rPr lang="en" sz="1350" i="1" dirty="0">
                <a:solidFill>
                  <a:schemeClr val="dk1"/>
                </a:solidFill>
                <a:highlight>
                  <a:srgbClr val="FFFFFF"/>
                </a:highlight>
              </a:rPr>
              <a:t>u</a:t>
            </a:r>
            <a:r>
              <a:rPr lang="en" sz="1000" i="1" dirty="0">
                <a:solidFill>
                  <a:schemeClr val="dk1"/>
                </a:solidFill>
                <a:highlight>
                  <a:srgbClr val="FFFFFF"/>
                </a:highlight>
              </a:rPr>
              <a:t>i  </a:t>
            </a:r>
            <a:r>
              <a:rPr lang="en" sz="1350" dirty="0">
                <a:solidFill>
                  <a:schemeClr val="dk1"/>
                </a:solidFill>
                <a:highlight>
                  <a:srgbClr val="FFFFFF"/>
                </a:highlight>
              </a:rPr>
              <a:t>by </a:t>
            </a:r>
            <a:endParaRPr sz="1350" dirty="0">
              <a:solidFill>
                <a:schemeClr val="dk1"/>
              </a:solidFill>
              <a:highlight>
                <a:srgbClr val="FFFFFF"/>
              </a:highlight>
            </a:endParaRPr>
          </a:p>
          <a:p>
            <a:pPr marL="50800" marR="50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rPr>
              <a:t>ε^i=yi−xi′θ^</a:t>
            </a:r>
            <a:endParaRPr sz="1350" dirty="0">
              <a:solidFill>
                <a:schemeClr val="dk1"/>
              </a:solidFill>
              <a:highlight>
                <a:srgbClr val="FFFFFF"/>
              </a:highlight>
            </a:endParaRPr>
          </a:p>
          <a:p>
            <a:pPr marL="0" marR="50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rPr>
              <a:t>which are values of the random variable </a:t>
            </a:r>
            <a:r>
              <a:rPr lang="en" sz="1350" i="1" dirty="0">
                <a:solidFill>
                  <a:schemeClr val="dk1"/>
                </a:solidFill>
                <a:highlight>
                  <a:srgbClr val="FFFFFF"/>
                </a:highlight>
              </a:rPr>
              <a:t>V</a:t>
            </a:r>
            <a:r>
              <a:rPr lang="en" sz="1350" dirty="0">
                <a:solidFill>
                  <a:schemeClr val="dk1"/>
                </a:solidFill>
                <a:highlight>
                  <a:srgbClr val="FFFFFF"/>
                </a:highlight>
              </a:rPr>
              <a:t> −</a:t>
            </a:r>
            <a:r>
              <a:rPr lang="en" sz="1350" i="1" dirty="0">
                <a:solidFill>
                  <a:schemeClr val="dk1"/>
                </a:solidFill>
                <a:highlight>
                  <a:srgbClr val="FFFFFF"/>
                </a:highlight>
              </a:rPr>
              <a:t> U</a:t>
            </a:r>
            <a:r>
              <a:rPr lang="en" sz="1350" dirty="0">
                <a:solidFill>
                  <a:schemeClr val="dk1"/>
                </a:solidFill>
                <a:highlight>
                  <a:srgbClr val="FFFFFF"/>
                </a:highlight>
              </a:rPr>
              <a:t> Thus, in MSE sense, the best predictor of </a:t>
            </a:r>
            <a:r>
              <a:rPr lang="en" sz="1350" i="1" dirty="0">
                <a:solidFill>
                  <a:schemeClr val="dk1"/>
                </a:solidFill>
                <a:highlight>
                  <a:srgbClr val="FFFFFF"/>
                </a:highlight>
              </a:rPr>
              <a:t>U</a:t>
            </a:r>
            <a:r>
              <a:rPr lang="en" sz="1000" i="1" dirty="0">
                <a:solidFill>
                  <a:schemeClr val="dk1"/>
                </a:solidFill>
                <a:highlight>
                  <a:srgbClr val="FFFFFF"/>
                </a:highlight>
              </a:rPr>
              <a:t>i</a:t>
            </a:r>
            <a:r>
              <a:rPr lang="en" sz="1350" dirty="0">
                <a:solidFill>
                  <a:schemeClr val="dk1"/>
                </a:solidFill>
                <a:highlight>
                  <a:srgbClr val="FFFFFF"/>
                </a:highlight>
              </a:rPr>
              <a:t> is </a:t>
            </a:r>
            <a:endParaRPr sz="1350" dirty="0">
              <a:solidFill>
                <a:schemeClr val="dk1"/>
              </a:solidFill>
              <a:highlight>
                <a:srgbClr val="FFFFFF"/>
              </a:highlight>
            </a:endParaRPr>
          </a:p>
          <a:p>
            <a:pPr marL="50800" marR="50800" lvl="0" indent="0" algn="l" rtl="0">
              <a:lnSpc>
                <a:spcPct val="115000"/>
              </a:lnSpc>
              <a:spcBef>
                <a:spcPts val="0"/>
              </a:spcBef>
              <a:spcAft>
                <a:spcPts val="0"/>
              </a:spcAft>
              <a:buClr>
                <a:schemeClr val="dk1"/>
              </a:buClr>
              <a:buSzPts val="1100"/>
              <a:buFont typeface="Arial"/>
              <a:buNone/>
            </a:pPr>
            <a:r>
              <a:rPr lang="en" sz="1350" dirty="0">
                <a:solidFill>
                  <a:schemeClr val="dk1"/>
                </a:solidFill>
                <a:highlight>
                  <a:srgbClr val="FFFFFF"/>
                </a:highlight>
              </a:rPr>
              <a:t>E(Ui|Vi−Ui=ε^i).</a:t>
            </a:r>
            <a:endParaRPr sz="1350" dirty="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sz="1350" dirty="0">
              <a:solidFill>
                <a:schemeClr val="dk1"/>
              </a:solidFill>
              <a:highlight>
                <a:srgbClr val="FFFFFF"/>
              </a:highlight>
            </a:endParaRPr>
          </a:p>
          <a:p>
            <a:pPr marL="0" lvl="0" indent="0" algn="l" rtl="0">
              <a:spcBef>
                <a:spcPts val="0"/>
              </a:spcBef>
              <a:spcAft>
                <a:spcPts val="0"/>
              </a:spcAft>
              <a:buNone/>
            </a:pPr>
            <a:endParaRPr sz="1000" i="1" dirty="0">
              <a:solidFill>
                <a:schemeClr val="dk1"/>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203ac98887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203ac98887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dirty="0">
              <a:solidFill>
                <a:schemeClr val="dk1"/>
              </a:solidFill>
              <a:highlight>
                <a:srgbClr val="FFFFFF"/>
              </a:highlight>
            </a:endParaRPr>
          </a:p>
        </p:txBody>
      </p:sp>
    </p:spTree>
    <p:extLst>
      <p:ext uri="{BB962C8B-B14F-4D97-AF65-F5344CB8AC3E}">
        <p14:creationId xmlns:p14="http://schemas.microsoft.com/office/powerpoint/2010/main" val="2336916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Efficiency % graph represent the % of Efficient and Inefficient hospitals in our data set</a:t>
            </a:r>
            <a:endParaRPr dirty="0"/>
          </a:p>
        </p:txBody>
      </p:sp>
    </p:spTree>
    <p:extLst>
      <p:ext uri="{BB962C8B-B14F-4D97-AF65-F5344CB8AC3E}">
        <p14:creationId xmlns:p14="http://schemas.microsoft.com/office/powerpoint/2010/main" val="2628622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Efficiency % graph represent the % of Efficient and Inefficient hospitals in our data set</a:t>
            </a:r>
            <a:endParaRPr dirty="0"/>
          </a:p>
        </p:txBody>
      </p:sp>
    </p:spTree>
    <p:extLst>
      <p:ext uri="{BB962C8B-B14F-4D97-AF65-F5344CB8AC3E}">
        <p14:creationId xmlns:p14="http://schemas.microsoft.com/office/powerpoint/2010/main" val="4107033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Annual Efficiency Breakdown </a:t>
            </a:r>
            <a:endParaRPr dirty="0"/>
          </a:p>
        </p:txBody>
      </p:sp>
    </p:spTree>
    <p:extLst>
      <p:ext uri="{BB962C8B-B14F-4D97-AF65-F5344CB8AC3E}">
        <p14:creationId xmlns:p14="http://schemas.microsoft.com/office/powerpoint/2010/main" val="3178769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Annual Efficiency Trends</a:t>
            </a:r>
            <a:endParaRPr dirty="0"/>
          </a:p>
        </p:txBody>
      </p:sp>
    </p:spTree>
    <p:extLst>
      <p:ext uri="{BB962C8B-B14F-4D97-AF65-F5344CB8AC3E}">
        <p14:creationId xmlns:p14="http://schemas.microsoft.com/office/powerpoint/2010/main" val="3915969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Difference between top 5 and bottom 5 is grand. Bottom 5 efficiency are lower than 0.1 </a:t>
            </a:r>
            <a:endParaRPr dirty="0"/>
          </a:p>
        </p:txBody>
      </p:sp>
    </p:spTree>
    <p:extLst>
      <p:ext uri="{BB962C8B-B14F-4D97-AF65-F5344CB8AC3E}">
        <p14:creationId xmlns:p14="http://schemas.microsoft.com/office/powerpoint/2010/main" val="89830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Efficient Hospitals Annual Trends </a:t>
            </a:r>
            <a:endParaRPr dirty="0"/>
          </a:p>
        </p:txBody>
      </p:sp>
    </p:spTree>
    <p:extLst>
      <p:ext uri="{BB962C8B-B14F-4D97-AF65-F5344CB8AC3E}">
        <p14:creationId xmlns:p14="http://schemas.microsoft.com/office/powerpoint/2010/main" val="38845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203ac9888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203ac9888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Performing Hospital Annual Trends  </a:t>
            </a:r>
          </a:p>
          <a:p>
            <a:pPr marL="0" lvl="0" indent="0" algn="l" rtl="0">
              <a:spcBef>
                <a:spcPts val="0"/>
              </a:spcBef>
              <a:spcAft>
                <a:spcPts val="0"/>
              </a:spcAft>
              <a:buNone/>
            </a:pPr>
            <a:r>
              <a:rPr lang="en-US" sz="1800" b="0" i="0" u="none" strike="noStrike" dirty="0">
                <a:solidFill>
                  <a:srgbClr val="000000"/>
                </a:solidFill>
                <a:effectLst/>
                <a:latin typeface="Calibri" panose="020F0502020204030204" pitchFamily="34" charset="0"/>
              </a:rPr>
              <a:t>PRAIRIE COMMUNITY HOSPITAL</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Is located in </a:t>
            </a:r>
            <a:r>
              <a:rPr lang="en-US" dirty="0" err="1"/>
              <a:t>montana</a:t>
            </a:r>
            <a:r>
              <a:rPr lang="en-US" dirty="0"/>
              <a:t> ,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Total Administrative is around 2 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are part of our Low complexity hospitals with specialty counts below 3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have In patient outpatient Discharges averaging 10 plus thousands respectively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 a bed capacity of 22 with a bed occupancy averaging 78 to 80%</a:t>
            </a:r>
            <a:endParaRPr dirty="0"/>
          </a:p>
        </p:txBody>
      </p:sp>
    </p:spTree>
    <p:extLst>
      <p:ext uri="{BB962C8B-B14F-4D97-AF65-F5344CB8AC3E}">
        <p14:creationId xmlns:p14="http://schemas.microsoft.com/office/powerpoint/2010/main" val="169304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f488947a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f488947a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d0ebff0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d0ebff0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d0ebff0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d0ebff0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2581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d0ebff09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3d0ebff0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Could expand data set beyond </a:t>
            </a:r>
            <a:r>
              <a:rPr lang="en-US" dirty="0" err="1"/>
              <a:t>cms</a:t>
            </a:r>
            <a:r>
              <a:rPr lang="en-US" dirty="0"/>
              <a:t> hospitals </a:t>
            </a:r>
          </a:p>
          <a:p>
            <a:pPr marL="0" lvl="0" indent="0" algn="l" rtl="0">
              <a:spcBef>
                <a:spcPts val="0"/>
              </a:spcBef>
              <a:spcAft>
                <a:spcPts val="0"/>
              </a:spcAft>
              <a:buNone/>
            </a:pPr>
            <a:r>
              <a:rPr lang="en-US" dirty="0"/>
              <a:t>Could model input reduction while preserving output (performance) </a:t>
            </a:r>
            <a:endParaRPr dirty="0"/>
          </a:p>
        </p:txBody>
      </p:sp>
    </p:spTree>
    <p:extLst>
      <p:ext uri="{BB962C8B-B14F-4D97-AF65-F5344CB8AC3E}">
        <p14:creationId xmlns:p14="http://schemas.microsoft.com/office/powerpoint/2010/main" val="4057217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f5aa2215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f5aa2215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38f3fe9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38f3fe9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SzPts val="2100"/>
              <a:buChar char="●"/>
            </a:pPr>
            <a:r>
              <a:rPr lang="en-US" sz="2100" b="1" dirty="0"/>
              <a:t>Grouped in </a:t>
            </a:r>
          </a:p>
          <a:p>
            <a:pPr marL="914400" lvl="1" indent="-361950" algn="l" rtl="0">
              <a:lnSpc>
                <a:spcPct val="115000"/>
              </a:lnSpc>
              <a:spcBef>
                <a:spcPts val="0"/>
              </a:spcBef>
              <a:spcAft>
                <a:spcPts val="0"/>
              </a:spcAft>
              <a:buSzPts val="2100"/>
              <a:buChar char="○"/>
            </a:pPr>
            <a:r>
              <a:rPr lang="en-US" sz="1600" b="1" dirty="0"/>
              <a:t>S</a:t>
            </a:r>
            <a:r>
              <a:rPr lang="en-US" b="1" dirty="0"/>
              <a:t>alary cost, maintenance cost, administrative cost, building management repair cost, patient records management cost, patient service cost, hours work and various other forms </a:t>
            </a:r>
            <a:endParaRPr lang="en-US" sz="2600" b="1" dirty="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f5aa2215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f5aa221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f5aa2215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f5aa2215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Hospital type 1 is our focus since it has the highest volatility when it comes to administrative cost</a:t>
            </a:r>
            <a:endParaRPr/>
          </a:p>
        </p:txBody>
      </p:sp>
    </p:spTree>
    <p:extLst>
      <p:ext uri="{BB962C8B-B14F-4D97-AF65-F5344CB8AC3E}">
        <p14:creationId xmlns:p14="http://schemas.microsoft.com/office/powerpoint/2010/main" val="1009758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f5aa221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f5aa221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Hospital type 1 has the highest cost when it comes to administration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488947a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488947a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Grouping hospital type 1 which is general short-term hospital by number of specialty to determine how complex their daily operation is </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488947a7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488947a7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CMS Hospital 2552-10  form </a:t>
            </a:r>
          </a:p>
          <a:p>
            <a:pPr marL="0" lvl="0" indent="0" algn="l" rtl="0">
              <a:spcBef>
                <a:spcPts val="0"/>
              </a:spcBef>
              <a:spcAft>
                <a:spcPts val="0"/>
              </a:spcAft>
              <a:buNone/>
            </a:pPr>
            <a:r>
              <a:rPr lang="en-US" dirty="0"/>
              <a:t>Worksheet B1 is the form where CMS hospitals reports the cost related to their administration on an annual or quarterly basis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used Cost Report data website to get Worksheet B1 filling instruction, Data Dictionary and missing information to help us digest the data</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Dropped 2010 ( 2323 hospitals ) and 2021 (51 hospitals)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2010 and 2021 data are missing about 60% of the hospitals.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60008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pm"/><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pm"/><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cms.gov/Research-Statistics-Data-and-Systems/Downloadable-Public-Use-Files/Cost-Reports/Hospital-2010-for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85" name="Google Shape;85;p13"/>
          <p:cNvGrpSpPr/>
          <p:nvPr/>
        </p:nvGrpSpPr>
        <p:grpSpPr>
          <a:xfrm>
            <a:off x="4939500" y="1219611"/>
            <a:ext cx="3837000" cy="2704200"/>
            <a:chOff x="4939500" y="1219611"/>
            <a:chExt cx="3837000" cy="2704200"/>
          </a:xfrm>
        </p:grpSpPr>
        <p:cxnSp>
          <p:nvCxnSpPr>
            <p:cNvPr id="86" name="Google Shape;86;p13"/>
            <p:cNvCxnSpPr/>
            <p:nvPr/>
          </p:nvCxnSpPr>
          <p:spPr>
            <a:xfrm>
              <a:off x="4939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7" name="Google Shape;87;p13"/>
            <p:cNvCxnSpPr/>
            <p:nvPr/>
          </p:nvCxnSpPr>
          <p:spPr>
            <a:xfrm>
              <a:off x="5365833"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8" name="Google Shape;88;p13"/>
            <p:cNvCxnSpPr/>
            <p:nvPr/>
          </p:nvCxnSpPr>
          <p:spPr>
            <a:xfrm>
              <a:off x="5792167"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89" name="Google Shape;89;p13"/>
            <p:cNvCxnSpPr/>
            <p:nvPr/>
          </p:nvCxnSpPr>
          <p:spPr>
            <a:xfrm>
              <a:off x="6218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0" name="Google Shape;90;p13"/>
            <p:cNvCxnSpPr/>
            <p:nvPr/>
          </p:nvCxnSpPr>
          <p:spPr>
            <a:xfrm>
              <a:off x="6644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1" name="Google Shape;91;p13"/>
            <p:cNvCxnSpPr/>
            <p:nvPr/>
          </p:nvCxnSpPr>
          <p:spPr>
            <a:xfrm>
              <a:off x="7071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2" name="Google Shape;92;p13"/>
            <p:cNvCxnSpPr/>
            <p:nvPr/>
          </p:nvCxnSpPr>
          <p:spPr>
            <a:xfrm>
              <a:off x="7497500"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3" name="Google Shape;93;p13"/>
            <p:cNvCxnSpPr/>
            <p:nvPr/>
          </p:nvCxnSpPr>
          <p:spPr>
            <a:xfrm>
              <a:off x="7923834"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4" name="Google Shape;94;p13"/>
            <p:cNvCxnSpPr/>
            <p:nvPr/>
          </p:nvCxnSpPr>
          <p:spPr>
            <a:xfrm>
              <a:off x="8350166" y="1219611"/>
              <a:ext cx="0" cy="2704200"/>
            </a:xfrm>
            <a:prstGeom prst="straightConnector1">
              <a:avLst/>
            </a:prstGeom>
            <a:noFill/>
            <a:ln w="9525" cap="flat" cmpd="sng">
              <a:solidFill>
                <a:schemeClr val="lt1"/>
              </a:solidFill>
              <a:prstDash val="dash"/>
              <a:round/>
              <a:headEnd type="none" w="sm" len="sm"/>
              <a:tailEnd type="none" w="sm" len="sm"/>
            </a:ln>
          </p:spPr>
        </p:cxnSp>
        <p:cxnSp>
          <p:nvCxnSpPr>
            <p:cNvPr id="95" name="Google Shape;95;p13"/>
            <p:cNvCxnSpPr/>
            <p:nvPr/>
          </p:nvCxnSpPr>
          <p:spPr>
            <a:xfrm>
              <a:off x="8776500" y="1219611"/>
              <a:ext cx="0" cy="2704200"/>
            </a:xfrm>
            <a:prstGeom prst="straightConnector1">
              <a:avLst/>
            </a:prstGeom>
            <a:noFill/>
            <a:ln w="9525" cap="flat" cmpd="sng">
              <a:solidFill>
                <a:schemeClr val="lt1"/>
              </a:solidFill>
              <a:prstDash val="dash"/>
              <a:round/>
              <a:headEnd type="none" w="sm" len="sm"/>
              <a:tailEnd type="none" w="sm" len="sm"/>
            </a:ln>
          </p:spPr>
        </p:cxnSp>
      </p:grpSp>
      <p:sp>
        <p:nvSpPr>
          <p:cNvPr id="96" name="Google Shape;96;p13"/>
          <p:cNvSpPr/>
          <p:nvPr/>
        </p:nvSpPr>
        <p:spPr>
          <a:xfrm>
            <a:off x="7014920" y="2133119"/>
            <a:ext cx="286500" cy="286500"/>
          </a:xfrm>
          <a:prstGeom prst="ellipse">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a:spLocks noGrp="1"/>
          </p:cNvSpPr>
          <p:nvPr>
            <p:ph type="title"/>
          </p:nvPr>
        </p:nvSpPr>
        <p:spPr>
          <a:xfrm>
            <a:off x="0" y="1092496"/>
            <a:ext cx="4575974" cy="1149625"/>
          </a:xfrm>
          <a:prstGeom prst="rect">
            <a:avLst/>
          </a:prstGeom>
          <a:solidFill>
            <a:schemeClr val="tx1">
              <a:lumMod val="20000"/>
              <a:lumOff val="80000"/>
            </a:schemeClr>
          </a:solidFill>
        </p:spPr>
        <p:txBody>
          <a:bodyPr spcFirstLastPara="1" wrap="square" lIns="91425" tIns="91425" rIns="91425" bIns="91425" anchor="b" anchorCtr="0">
            <a:noAutofit/>
          </a:bodyPr>
          <a:lstStyle/>
          <a:p>
            <a:pPr marL="0" lvl="0" indent="0" algn="l" rtl="0">
              <a:spcBef>
                <a:spcPts val="0"/>
              </a:spcBef>
              <a:spcAft>
                <a:spcPts val="0"/>
              </a:spcAft>
              <a:buNone/>
            </a:pPr>
            <a:r>
              <a:rPr lang="en" sz="3400" b="1" dirty="0"/>
              <a:t>  Hospital Cost   </a:t>
            </a:r>
            <a:br>
              <a:rPr lang="en" sz="3400" b="1" dirty="0"/>
            </a:br>
            <a:r>
              <a:rPr lang="en" sz="3400" b="1" dirty="0"/>
              <a:t>  Efficiency Analysis</a:t>
            </a:r>
            <a:endParaRPr sz="3400" b="1" dirty="0"/>
          </a:p>
        </p:txBody>
      </p:sp>
      <p:sp>
        <p:nvSpPr>
          <p:cNvPr id="98" name="Google Shape;98;p13"/>
          <p:cNvSpPr txBox="1">
            <a:spLocks noGrp="1"/>
          </p:cNvSpPr>
          <p:nvPr>
            <p:ph type="subTitle" idx="1"/>
          </p:nvPr>
        </p:nvSpPr>
        <p:spPr>
          <a:xfrm>
            <a:off x="250220" y="2364927"/>
            <a:ext cx="3871048" cy="27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rgbClr val="7030A0"/>
                </a:solidFill>
              </a:rPr>
              <a:t>Student</a:t>
            </a:r>
          </a:p>
          <a:p>
            <a:pPr marL="0" lvl="0" indent="0" algn="l" rtl="0">
              <a:spcBef>
                <a:spcPts val="0"/>
              </a:spcBef>
              <a:spcAft>
                <a:spcPts val="0"/>
              </a:spcAft>
              <a:buNone/>
            </a:pPr>
            <a:r>
              <a:rPr lang="en-US" sz="1800" b="1" dirty="0">
                <a:solidFill>
                  <a:srgbClr val="0070C0"/>
                </a:solidFill>
              </a:rPr>
              <a:t>Rolf Kinder Gilet</a:t>
            </a:r>
          </a:p>
          <a:p>
            <a:pPr marL="0" lvl="0" indent="0" algn="l" rtl="0">
              <a:spcBef>
                <a:spcPts val="0"/>
              </a:spcBef>
              <a:spcAft>
                <a:spcPts val="0"/>
              </a:spcAft>
              <a:buNone/>
            </a:pPr>
            <a:endParaRPr sz="1200" b="1" dirty="0"/>
          </a:p>
          <a:p>
            <a:pPr marL="0" lvl="0" indent="0" algn="l" rtl="0">
              <a:spcBef>
                <a:spcPts val="0"/>
              </a:spcBef>
              <a:spcAft>
                <a:spcPts val="0"/>
              </a:spcAft>
              <a:buNone/>
            </a:pPr>
            <a:r>
              <a:rPr lang="en" sz="2000" b="1" dirty="0">
                <a:solidFill>
                  <a:srgbClr val="7030A0"/>
                </a:solidFill>
              </a:rPr>
              <a:t>Faculty Mentors</a:t>
            </a:r>
          </a:p>
          <a:p>
            <a:pPr marL="0" lvl="0" indent="0" algn="l" rtl="0">
              <a:spcBef>
                <a:spcPts val="0"/>
              </a:spcBef>
              <a:spcAft>
                <a:spcPts val="0"/>
              </a:spcAft>
              <a:buNone/>
            </a:pPr>
            <a:r>
              <a:rPr lang="en" sz="1800" b="1" dirty="0">
                <a:solidFill>
                  <a:srgbClr val="0070C0"/>
                </a:solidFill>
              </a:rPr>
              <a:t>Dr. Kalai Mathee</a:t>
            </a:r>
          </a:p>
          <a:p>
            <a:pPr marL="0" lvl="0" indent="0" algn="l" rtl="0">
              <a:spcBef>
                <a:spcPts val="0"/>
              </a:spcBef>
              <a:spcAft>
                <a:spcPts val="0"/>
              </a:spcAft>
              <a:buNone/>
            </a:pPr>
            <a:r>
              <a:rPr lang="en" sz="1800" b="1" dirty="0">
                <a:solidFill>
                  <a:srgbClr val="0070C0"/>
                </a:solidFill>
              </a:rPr>
              <a:t>Dr. Alejandro Arrieta</a:t>
            </a:r>
            <a:endParaRPr sz="1800" b="1" dirty="0">
              <a:solidFill>
                <a:srgbClr val="0070C0"/>
              </a:solidFill>
            </a:endParaRPr>
          </a:p>
          <a:p>
            <a:pPr marL="0" indent="0" algn="l"/>
            <a:endParaRPr lang="en-US" sz="1200" b="1" dirty="0"/>
          </a:p>
          <a:p>
            <a:pPr marL="0" indent="0" algn="l"/>
            <a:r>
              <a:rPr lang="en" sz="2000" b="1" dirty="0">
                <a:solidFill>
                  <a:srgbClr val="7030A0"/>
                </a:solidFill>
              </a:rPr>
              <a:t>Faculty </a:t>
            </a:r>
            <a:r>
              <a:rPr lang="en-US" sz="2000" b="1" dirty="0">
                <a:solidFill>
                  <a:srgbClr val="7030A0"/>
                </a:solidFill>
              </a:rPr>
              <a:t>Advisor</a:t>
            </a:r>
          </a:p>
          <a:p>
            <a:pPr marL="0" indent="0" algn="l"/>
            <a:r>
              <a:rPr lang="en-US" sz="1800" b="1" dirty="0">
                <a:solidFill>
                  <a:srgbClr val="0070C0"/>
                </a:solidFill>
              </a:rPr>
              <a:t>Dr. </a:t>
            </a:r>
            <a:r>
              <a:rPr lang="en-US" sz="1800" b="1" dirty="0" err="1">
                <a:solidFill>
                  <a:srgbClr val="0070C0"/>
                </a:solidFill>
              </a:rPr>
              <a:t>Giri</a:t>
            </a:r>
            <a:r>
              <a:rPr lang="en-US" sz="1800" b="1" dirty="0">
                <a:solidFill>
                  <a:srgbClr val="0070C0"/>
                </a:solidFill>
              </a:rPr>
              <a:t> Narasimhan</a:t>
            </a:r>
          </a:p>
        </p:txBody>
      </p:sp>
      <p:grpSp>
        <p:nvGrpSpPr>
          <p:cNvPr id="99" name="Google Shape;99;p13"/>
          <p:cNvGrpSpPr/>
          <p:nvPr/>
        </p:nvGrpSpPr>
        <p:grpSpPr>
          <a:xfrm>
            <a:off x="4939534" y="2017046"/>
            <a:ext cx="3825543" cy="1573620"/>
            <a:chOff x="1000000" y="2393988"/>
            <a:chExt cx="4144235" cy="1704713"/>
          </a:xfrm>
        </p:grpSpPr>
        <p:sp>
          <p:nvSpPr>
            <p:cNvPr id="100" name="Google Shape;100;p13"/>
            <p:cNvSpPr/>
            <p:nvPr/>
          </p:nvSpPr>
          <p:spPr>
            <a:xfrm>
              <a:off x="1000000" y="2440003"/>
              <a:ext cx="4144235" cy="1631269"/>
            </a:xfrm>
            <a:custGeom>
              <a:avLst/>
              <a:gdLst/>
              <a:ahLst/>
              <a:cxnLst/>
              <a:rect l="l" t="t" r="r" b="b"/>
              <a:pathLst>
                <a:path w="165422" h="90088" extrusionOk="0">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w="19050" cap="flat" cmpd="sng">
              <a:solidFill>
                <a:schemeClr val="lt1"/>
              </a:solidFill>
              <a:prstDash val="solid"/>
              <a:round/>
              <a:headEnd type="oval" w="med" len="med"/>
              <a:tailEnd type="oval" w="med" len="med"/>
            </a:ln>
          </p:spPr>
        </p:sp>
        <p:sp>
          <p:nvSpPr>
            <p:cNvPr id="101" name="Google Shape;101;p13"/>
            <p:cNvSpPr/>
            <p:nvPr/>
          </p:nvSpPr>
          <p:spPr>
            <a:xfrm>
              <a:off x="4658400" y="40141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195525" y="314735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3800700" y="3868900"/>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3358650" y="26378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2909400" y="2993013"/>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2437450" y="2393988"/>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1974575" y="32133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1500000" y="2553225"/>
              <a:ext cx="84600" cy="84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3"/>
          <p:cNvSpPr/>
          <p:nvPr/>
        </p:nvSpPr>
        <p:spPr>
          <a:xfrm>
            <a:off x="6847150" y="1577745"/>
            <a:ext cx="1179600" cy="343800"/>
          </a:xfrm>
          <a:prstGeom prst="wedgeRoundRectCallout">
            <a:avLst>
              <a:gd name="adj1" fmla="val -21432"/>
              <a:gd name="adj2" fmla="val 84969"/>
              <a:gd name="adj3"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13"/>
          <p:cNvGrpSpPr/>
          <p:nvPr/>
        </p:nvGrpSpPr>
        <p:grpSpPr>
          <a:xfrm>
            <a:off x="4939557" y="1778136"/>
            <a:ext cx="3836911" cy="1503799"/>
            <a:chOff x="1000025" y="2059300"/>
            <a:chExt cx="4156550" cy="1629075"/>
          </a:xfrm>
        </p:grpSpPr>
        <p:sp>
          <p:nvSpPr>
            <p:cNvPr id="111" name="Google Shape;111;p13"/>
            <p:cNvSpPr/>
            <p:nvPr/>
          </p:nvSpPr>
          <p:spPr>
            <a:xfrm>
              <a:off x="1000025" y="2083952"/>
              <a:ext cx="4156550" cy="1576975"/>
            </a:xfrm>
            <a:custGeom>
              <a:avLst/>
              <a:gdLst/>
              <a:ahLst/>
              <a:cxnLst/>
              <a:rect l="l" t="t" r="r" b="b"/>
              <a:pathLst>
                <a:path w="166262" h="63079" extrusionOk="0">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w="19050" cap="flat" cmpd="sng">
              <a:solidFill>
                <a:schemeClr val="accent4"/>
              </a:solidFill>
              <a:prstDash val="solid"/>
              <a:round/>
              <a:headEnd type="oval" w="med" len="med"/>
              <a:tailEnd type="oval" w="med" len="med"/>
            </a:ln>
          </p:spPr>
        </p:sp>
        <p:sp>
          <p:nvSpPr>
            <p:cNvPr id="112" name="Google Shape;112;p13"/>
            <p:cNvSpPr/>
            <p:nvPr/>
          </p:nvSpPr>
          <p:spPr>
            <a:xfrm>
              <a:off x="1500000" y="205930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1974575" y="27372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2437450" y="26526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2909400" y="36037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358650" y="29930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3780700" y="331522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216350" y="2412175"/>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658400" y="2802450"/>
              <a:ext cx="84600" cy="84600"/>
            </a:xfrm>
            <a:prstGeom prst="ellipse">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13"/>
          <p:cNvSpPr txBox="1">
            <a:spLocks noGrp="1"/>
          </p:cNvSpPr>
          <p:nvPr>
            <p:ph type="body" idx="2"/>
          </p:nvPr>
        </p:nvSpPr>
        <p:spPr>
          <a:xfrm>
            <a:off x="6847150" y="1606395"/>
            <a:ext cx="1179600" cy="2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rPr>
              <a:t>max growth</a:t>
            </a:r>
            <a:endParaRPr sz="1300">
              <a:solidFill>
                <a:schemeClr val="dk1"/>
              </a:solidFill>
            </a:endParaRPr>
          </a:p>
        </p:txBody>
      </p:sp>
      <p:pic>
        <p:nvPicPr>
          <p:cNvPr id="1030" name="Picture 6" descr="Departments &amp; Schools - FIU College of Engineering and Computing">
            <a:extLst>
              <a:ext uri="{FF2B5EF4-FFF2-40B4-BE49-F238E27FC236}">
                <a16:creationId xmlns:a16="http://schemas.microsoft.com/office/drawing/2014/main" id="{43FC2C90-79E6-BE93-7398-785CB4224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809" y="484165"/>
            <a:ext cx="3117269" cy="4627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E85328-783A-6A89-815D-DAA110227FEC}"/>
              </a:ext>
            </a:extLst>
          </p:cNvPr>
          <p:cNvSpPr txBox="1"/>
          <p:nvPr/>
        </p:nvSpPr>
        <p:spPr>
          <a:xfrm>
            <a:off x="339917" y="145611"/>
            <a:ext cx="3896139" cy="338554"/>
          </a:xfrm>
          <a:prstGeom prst="rect">
            <a:avLst/>
          </a:prstGeom>
          <a:noFill/>
        </p:spPr>
        <p:txBody>
          <a:bodyPr wrap="square">
            <a:spAutoFit/>
          </a:bodyPr>
          <a:lstStyle/>
          <a:p>
            <a:pPr marL="0" lvl="0" indent="0" algn="l" rtl="0">
              <a:spcBef>
                <a:spcPts val="0"/>
              </a:spcBef>
              <a:spcAft>
                <a:spcPts val="0"/>
              </a:spcAft>
              <a:buNone/>
            </a:pPr>
            <a:r>
              <a:rPr lang="en-US" sz="1600" b="1" dirty="0">
                <a:solidFill>
                  <a:schemeClr val="accent1">
                    <a:lumMod val="75000"/>
                  </a:schemeClr>
                </a:solidFill>
              </a:rPr>
              <a:t>IDC6940 - Capstone In Data Science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Input Variables — General Service Cost Centers</a:t>
            </a:r>
            <a:endParaRPr b="1" dirty="0"/>
          </a:p>
        </p:txBody>
      </p:sp>
      <p:sp>
        <p:nvSpPr>
          <p:cNvPr id="2" name="Slide Number Placeholder 1">
            <a:extLst>
              <a:ext uri="{FF2B5EF4-FFF2-40B4-BE49-F238E27FC236}">
                <a16:creationId xmlns:a16="http://schemas.microsoft.com/office/drawing/2014/main" id="{CBEA108C-E000-FF38-9E1D-E6F8CE28FA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10</a:t>
            </a:fld>
            <a:endParaRPr lang="en" sz="1200" b="1" dirty="0"/>
          </a:p>
        </p:txBody>
      </p:sp>
      <p:sp>
        <p:nvSpPr>
          <p:cNvPr id="5" name="Google Shape;156;p19">
            <a:extLst>
              <a:ext uri="{FF2B5EF4-FFF2-40B4-BE49-F238E27FC236}">
                <a16:creationId xmlns:a16="http://schemas.microsoft.com/office/drawing/2014/main" id="{9B082095-8C1F-E1BB-49CD-FFD1EE2FEA4C}"/>
              </a:ext>
            </a:extLst>
          </p:cNvPr>
          <p:cNvSpPr txBox="1">
            <a:spLocks noGrp="1"/>
          </p:cNvSpPr>
          <p:nvPr>
            <p:ph type="body" idx="1"/>
          </p:nvPr>
        </p:nvSpPr>
        <p:spPr>
          <a:xfrm>
            <a:off x="-60169" y="1166247"/>
            <a:ext cx="4624954" cy="3336494"/>
          </a:xfrm>
          <a:prstGeom prst="rect">
            <a:avLst/>
          </a:prstGeom>
        </p:spPr>
        <p:txBody>
          <a:bodyPr spcFirstLastPara="1" wrap="square" lIns="0" tIns="91425" rIns="0" bIns="91425" anchor="t" anchorCtr="0">
            <a:noAutofit/>
          </a:bodyPr>
          <a:lstStyle/>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Capital Related Costs-Buildings and Fixtures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Capital Related Costs-Movable Equipment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Employee Benefits Department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Administrative and General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Maintenance and Repairs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Operation of Plant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Laundry and Linen Service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Housekeeping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Dietary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Cafeteria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Maintenance of Personnel </a:t>
            </a:r>
          </a:p>
          <a:p>
            <a:pPr marL="800100" lvl="0" algn="l" rtl="0">
              <a:spcBef>
                <a:spcPts val="0"/>
              </a:spcBef>
              <a:spcAft>
                <a:spcPts val="0"/>
              </a:spcAft>
              <a:buClr>
                <a:schemeClr val="tx1"/>
              </a:buClr>
              <a:buSzPct val="100000"/>
              <a:buFont typeface="+mj-lt"/>
              <a:buAutoNum type="arabicPeriod"/>
            </a:pPr>
            <a:r>
              <a:rPr lang="en-US" sz="1400" b="1" dirty="0">
                <a:solidFill>
                  <a:srgbClr val="000000"/>
                </a:solidFill>
                <a:latin typeface="Roboto" panose="02000000000000000000" pitchFamily="2" charset="0"/>
                <a:ea typeface="Roboto" panose="02000000000000000000" pitchFamily="2" charset="0"/>
                <a:cs typeface="Times New Roman"/>
                <a:sym typeface="Times New Roman"/>
              </a:rPr>
              <a:t>Nursing Administration </a:t>
            </a:r>
          </a:p>
        </p:txBody>
      </p:sp>
      <p:sp>
        <p:nvSpPr>
          <p:cNvPr id="6" name="Google Shape;157;p19">
            <a:extLst>
              <a:ext uri="{FF2B5EF4-FFF2-40B4-BE49-F238E27FC236}">
                <a16:creationId xmlns:a16="http://schemas.microsoft.com/office/drawing/2014/main" id="{E80F8F39-330B-6597-9365-3DF15F20BB45}"/>
              </a:ext>
            </a:extLst>
          </p:cNvPr>
          <p:cNvSpPr txBox="1">
            <a:spLocks/>
          </p:cNvSpPr>
          <p:nvPr/>
        </p:nvSpPr>
        <p:spPr>
          <a:xfrm>
            <a:off x="4200131" y="1166248"/>
            <a:ext cx="4809000" cy="2344926"/>
          </a:xfrm>
          <a:prstGeom prst="rect">
            <a:avLst/>
          </a:prstGeom>
        </p:spPr>
        <p:txBody>
          <a:bodyPr spcFirstLastPara="1" wrap="square" lIns="0" tIns="91425" rIns="0" bIns="91425" numCol="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Central Services and Supply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Pharmacy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Medical Records &amp; Medical Records Library</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Social Service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Other General Service (specify)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Nonphysician Anesthetists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Nursing Program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Intern &amp; Res. Service-Salary &amp; Fringes (Approved)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Intern &amp; Res. Other Program Costs (Approved) </a:t>
            </a:r>
          </a:p>
          <a:p>
            <a:pPr marL="800100" indent="-342900">
              <a:buClr>
                <a:schemeClr val="tx1"/>
              </a:buClr>
              <a:buFont typeface="+mj-lt"/>
              <a:buAutoNum type="arabicPeriod" startAt="13"/>
            </a:pPr>
            <a:r>
              <a:rPr lang="en-US" b="1" dirty="0">
                <a:latin typeface="Roboto" panose="02000000000000000000" pitchFamily="2" charset="0"/>
                <a:ea typeface="Roboto" panose="02000000000000000000" pitchFamily="2" charset="0"/>
                <a:cs typeface="Times New Roman"/>
                <a:sym typeface="Times New Roman"/>
              </a:rPr>
              <a:t>Paramedical Education Program (specify)</a:t>
            </a:r>
          </a:p>
          <a:p>
            <a:pPr marL="152400">
              <a:buSzPts val="1200"/>
            </a:pPr>
            <a:endParaRPr lang="en-US" b="1" dirty="0">
              <a:latin typeface="Roboto" panose="02000000000000000000" pitchFamily="2" charset="0"/>
              <a:ea typeface="Roboto" panose="02000000000000000000" pitchFamily="2" charset="0"/>
              <a:cs typeface="Times New Roman"/>
              <a:sym typeface="Times New Roman"/>
            </a:endParaRPr>
          </a:p>
        </p:txBody>
      </p:sp>
    </p:spTree>
    <p:extLst>
      <p:ext uri="{BB962C8B-B14F-4D97-AF65-F5344CB8AC3E}">
        <p14:creationId xmlns:p14="http://schemas.microsoft.com/office/powerpoint/2010/main" val="3767491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Output Variables</a:t>
            </a:r>
            <a:endParaRPr b="1" dirty="0"/>
          </a:p>
        </p:txBody>
      </p:sp>
      <p:sp>
        <p:nvSpPr>
          <p:cNvPr id="150" name="Google Shape;150;p18"/>
          <p:cNvSpPr txBox="1">
            <a:spLocks noGrp="1"/>
          </p:cNvSpPr>
          <p:nvPr>
            <p:ph type="body" idx="1"/>
          </p:nvPr>
        </p:nvSpPr>
        <p:spPr>
          <a:xfrm>
            <a:off x="0" y="1288721"/>
            <a:ext cx="5197371" cy="2566058"/>
          </a:xfrm>
          <a:prstGeom prst="rect">
            <a:avLst/>
          </a:prstGeom>
        </p:spPr>
        <p:txBody>
          <a:bodyPr spcFirstLastPara="1" wrap="square" lIns="0" tIns="91425" rIns="91425" bIns="91425" anchor="t" anchorCtr="0">
            <a:noAutofit/>
          </a:bodyPr>
          <a:lstStyle/>
          <a:p>
            <a:pPr marL="742950" indent="-285750">
              <a:lnSpc>
                <a:spcPct val="150000"/>
              </a:lnSpc>
              <a:buClr>
                <a:schemeClr val="tx1"/>
              </a:buClr>
            </a:pPr>
            <a:r>
              <a:rPr lang="en-US" sz="2100" b="1" dirty="0">
                <a:solidFill>
                  <a:srgbClr val="000000"/>
                </a:solidFill>
                <a:latin typeface="Roboto" panose="02000000000000000000" pitchFamily="2" charset="0"/>
                <a:ea typeface="Roboto" panose="02000000000000000000" pitchFamily="2" charset="0"/>
                <a:cs typeface="Times New Roman"/>
                <a:sym typeface="Times New Roman"/>
              </a:rPr>
              <a:t>Number of Patients (Admission) </a:t>
            </a:r>
          </a:p>
          <a:p>
            <a:pPr marL="742950" indent="-285750">
              <a:lnSpc>
                <a:spcPct val="150000"/>
              </a:lnSpc>
              <a:buClr>
                <a:schemeClr val="tx1"/>
              </a:buClr>
            </a:pPr>
            <a:r>
              <a:rPr lang="en-US" sz="2100" b="1" dirty="0">
                <a:solidFill>
                  <a:srgbClr val="000000"/>
                </a:solidFill>
                <a:latin typeface="Roboto" panose="02000000000000000000" pitchFamily="2" charset="0"/>
                <a:ea typeface="Roboto" panose="02000000000000000000" pitchFamily="2" charset="0"/>
                <a:cs typeface="Times New Roman"/>
                <a:sym typeface="Times New Roman"/>
              </a:rPr>
              <a:t>Number of Beds</a:t>
            </a:r>
          </a:p>
          <a:p>
            <a:pPr marL="742950" indent="-285750">
              <a:lnSpc>
                <a:spcPct val="150000"/>
              </a:lnSpc>
              <a:buClr>
                <a:schemeClr val="tx1"/>
              </a:buClr>
            </a:pPr>
            <a:r>
              <a:rPr lang="en-US" sz="2100" b="1" dirty="0">
                <a:solidFill>
                  <a:srgbClr val="000000"/>
                </a:solidFill>
                <a:latin typeface="Roboto" panose="02000000000000000000" pitchFamily="2" charset="0"/>
                <a:ea typeface="Roboto" panose="02000000000000000000" pitchFamily="2" charset="0"/>
                <a:cs typeface="Times New Roman"/>
                <a:sym typeface="Times New Roman"/>
              </a:rPr>
              <a:t>Number of Inpatient Discharges </a:t>
            </a:r>
          </a:p>
          <a:p>
            <a:pPr marL="742950" indent="-285750">
              <a:lnSpc>
                <a:spcPct val="150000"/>
              </a:lnSpc>
              <a:buClr>
                <a:schemeClr val="tx1"/>
              </a:buClr>
            </a:pPr>
            <a:r>
              <a:rPr lang="en-US" sz="2100" b="1" dirty="0">
                <a:solidFill>
                  <a:srgbClr val="000000"/>
                </a:solidFill>
                <a:latin typeface="Roboto" panose="02000000000000000000" pitchFamily="2" charset="0"/>
                <a:ea typeface="Roboto" panose="02000000000000000000" pitchFamily="2" charset="0"/>
                <a:cs typeface="Times New Roman"/>
                <a:sym typeface="Times New Roman"/>
              </a:rPr>
              <a:t>Number of Outpatient Discharges </a:t>
            </a:r>
          </a:p>
        </p:txBody>
      </p:sp>
      <p:sp>
        <p:nvSpPr>
          <p:cNvPr id="2" name="Slide Number Placeholder 1">
            <a:extLst>
              <a:ext uri="{FF2B5EF4-FFF2-40B4-BE49-F238E27FC236}">
                <a16:creationId xmlns:a16="http://schemas.microsoft.com/office/drawing/2014/main" id="{CBEA108C-E000-FF38-9E1D-E6F8CE28FA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11</a:t>
            </a:fld>
            <a:endParaRPr lang="en" sz="1200" b="1" dirty="0"/>
          </a:p>
        </p:txBody>
      </p:sp>
      <p:pic>
        <p:nvPicPr>
          <p:cNvPr id="5" name="Picture 4" descr="Diagram, icon&#10;&#10;Description automatically generated">
            <a:extLst>
              <a:ext uri="{FF2B5EF4-FFF2-40B4-BE49-F238E27FC236}">
                <a16:creationId xmlns:a16="http://schemas.microsoft.com/office/drawing/2014/main" id="{A80CF58A-F876-8979-70C9-EC7515129790}"/>
              </a:ext>
            </a:extLst>
          </p:cNvPr>
          <p:cNvPicPr>
            <a:picLocks noChangeAspect="1"/>
          </p:cNvPicPr>
          <p:nvPr/>
        </p:nvPicPr>
        <p:blipFill rotWithShape="1">
          <a:blip r:embed="rId3"/>
          <a:srcRect t="10847" b="11120"/>
          <a:stretch/>
        </p:blipFill>
        <p:spPr>
          <a:xfrm>
            <a:off x="5197371" y="846944"/>
            <a:ext cx="3429000" cy="2675746"/>
          </a:xfrm>
          <a:prstGeom prst="rect">
            <a:avLst/>
          </a:prstGeom>
        </p:spPr>
      </p:pic>
    </p:spTree>
    <p:extLst>
      <p:ext uri="{BB962C8B-B14F-4D97-AF65-F5344CB8AC3E}">
        <p14:creationId xmlns:p14="http://schemas.microsoft.com/office/powerpoint/2010/main" val="220344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Methodology</a:t>
            </a:r>
            <a:endParaRPr b="1" dirty="0"/>
          </a:p>
        </p:txBody>
      </p:sp>
      <p:sp>
        <p:nvSpPr>
          <p:cNvPr id="156" name="Google Shape;156;p19"/>
          <p:cNvSpPr txBox="1">
            <a:spLocks noGrp="1"/>
          </p:cNvSpPr>
          <p:nvPr>
            <p:ph type="body" idx="1"/>
          </p:nvPr>
        </p:nvSpPr>
        <p:spPr>
          <a:xfrm>
            <a:off x="311700" y="1164995"/>
            <a:ext cx="5407048" cy="3568505"/>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sz="2100" b="1" dirty="0"/>
              <a:t>Data envelopment analysis</a:t>
            </a:r>
            <a:endParaRPr sz="2100" b="1" dirty="0"/>
          </a:p>
          <a:p>
            <a:pPr marL="457200" lvl="0" indent="-361950" algn="l" rtl="0">
              <a:lnSpc>
                <a:spcPct val="150000"/>
              </a:lnSpc>
              <a:spcBef>
                <a:spcPts val="0"/>
              </a:spcBef>
              <a:spcAft>
                <a:spcPts val="0"/>
              </a:spcAft>
              <a:buClr>
                <a:schemeClr val="tx1"/>
              </a:buClr>
              <a:buSzPts val="2100"/>
              <a:buChar char="●"/>
            </a:pPr>
            <a:r>
              <a:rPr lang="en" sz="2100" b="1" dirty="0"/>
              <a:t>Stochastic frontier analysis</a:t>
            </a:r>
            <a:endParaRPr sz="2100" b="1" dirty="0"/>
          </a:p>
          <a:p>
            <a:pPr indent="-361950">
              <a:lnSpc>
                <a:spcPct val="150000"/>
              </a:lnSpc>
              <a:buClr>
                <a:schemeClr val="tx1"/>
              </a:buClr>
              <a:buSzPts val="2100"/>
            </a:pPr>
            <a:r>
              <a:rPr lang="en-US" sz="2200" b="1" dirty="0"/>
              <a:t>Combination of DEA and SFA </a:t>
            </a:r>
            <a:r>
              <a:rPr lang="en-US" sz="2100" b="1" dirty="0"/>
              <a:t> </a:t>
            </a:r>
          </a:p>
          <a:p>
            <a:pPr lvl="2" indent="-361950">
              <a:lnSpc>
                <a:spcPct val="150000"/>
              </a:lnSpc>
              <a:spcBef>
                <a:spcPts val="0"/>
              </a:spcBef>
              <a:buClr>
                <a:schemeClr val="tx1"/>
              </a:buClr>
              <a:buSzPts val="2100"/>
              <a:buFont typeface="Courier New" panose="02070309020205020404" pitchFamily="49" charset="0"/>
              <a:buChar char="o"/>
            </a:pPr>
            <a:r>
              <a:rPr lang="en-US" sz="2000" b="1" dirty="0"/>
              <a:t>Best-of-two Method  </a:t>
            </a:r>
          </a:p>
          <a:p>
            <a:pPr lvl="2" indent="-361950">
              <a:lnSpc>
                <a:spcPct val="150000"/>
              </a:lnSpc>
              <a:spcBef>
                <a:spcPts val="0"/>
              </a:spcBef>
              <a:buClr>
                <a:schemeClr val="tx1"/>
              </a:buClr>
              <a:buSzPts val="2100"/>
              <a:buFont typeface="Courier New" panose="02070309020205020404" pitchFamily="49" charset="0"/>
              <a:buChar char="o"/>
            </a:pPr>
            <a:r>
              <a:rPr lang="en-US" sz="2000" b="1" dirty="0"/>
              <a:t>Mean Method</a:t>
            </a:r>
          </a:p>
        </p:txBody>
      </p:sp>
      <p:sp>
        <p:nvSpPr>
          <p:cNvPr id="2" name="Slide Number Placeholder 1">
            <a:extLst>
              <a:ext uri="{FF2B5EF4-FFF2-40B4-BE49-F238E27FC236}">
                <a16:creationId xmlns:a16="http://schemas.microsoft.com/office/drawing/2014/main" id="{542864C5-2959-7074-7496-3A6CA45920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12</a:t>
            </a:fld>
            <a:endParaRPr lang="en" sz="1200" b="1" dirty="0"/>
          </a:p>
        </p:txBody>
      </p:sp>
      <p:pic>
        <p:nvPicPr>
          <p:cNvPr id="5" name="Picture 4" descr="A picture containing text, computer&#10;&#10;Description automatically generated">
            <a:extLst>
              <a:ext uri="{FF2B5EF4-FFF2-40B4-BE49-F238E27FC236}">
                <a16:creationId xmlns:a16="http://schemas.microsoft.com/office/drawing/2014/main" id="{5FD8DF52-9081-9D45-F1F3-E9020A1830A5}"/>
              </a:ext>
            </a:extLst>
          </p:cNvPr>
          <p:cNvPicPr>
            <a:picLocks noChangeAspect="1"/>
          </p:cNvPicPr>
          <p:nvPr/>
        </p:nvPicPr>
        <p:blipFill>
          <a:blip r:embed="rId3"/>
          <a:stretch>
            <a:fillRect/>
          </a:stretch>
        </p:blipFill>
        <p:spPr>
          <a:xfrm>
            <a:off x="5122707" y="713900"/>
            <a:ext cx="3235016" cy="30074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Data Envelopment Analysis</a:t>
            </a:r>
            <a:endParaRPr b="1"/>
          </a:p>
        </p:txBody>
      </p:sp>
      <p:sp>
        <p:nvSpPr>
          <p:cNvPr id="162" name="Google Shape;162;p20"/>
          <p:cNvSpPr txBox="1">
            <a:spLocks noGrp="1"/>
          </p:cNvSpPr>
          <p:nvPr>
            <p:ph type="body" idx="1"/>
          </p:nvPr>
        </p:nvSpPr>
        <p:spPr>
          <a:xfrm>
            <a:off x="311700" y="1229875"/>
            <a:ext cx="8520600" cy="3581967"/>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sz="2100" b="1" dirty="0">
                <a:solidFill>
                  <a:srgbClr val="202124"/>
                </a:solidFill>
              </a:rPr>
              <a:t>A nonparametric technique </a:t>
            </a:r>
          </a:p>
          <a:p>
            <a:pPr lvl="1" indent="-361950">
              <a:lnSpc>
                <a:spcPct val="150000"/>
              </a:lnSpc>
              <a:spcBef>
                <a:spcPts val="0"/>
              </a:spcBef>
              <a:buClr>
                <a:schemeClr val="tx1"/>
              </a:buClr>
              <a:buSzPts val="2100"/>
              <a:buFont typeface="Courier New" panose="02070309020205020404" pitchFamily="49" charset="0"/>
              <a:buChar char="o"/>
            </a:pPr>
            <a:r>
              <a:rPr lang="en" sz="2000" b="1" dirty="0">
                <a:solidFill>
                  <a:srgbClr val="202124"/>
                </a:solidFill>
              </a:rPr>
              <a:t>Linear programming </a:t>
            </a:r>
            <a:endParaRPr sz="2000" b="1" dirty="0">
              <a:solidFill>
                <a:srgbClr val="202124"/>
              </a:solidFill>
            </a:endParaRPr>
          </a:p>
          <a:p>
            <a:pPr marL="457200" lvl="0" indent="-361950" algn="l" rtl="0">
              <a:lnSpc>
                <a:spcPct val="150000"/>
              </a:lnSpc>
              <a:spcBef>
                <a:spcPts val="0"/>
              </a:spcBef>
              <a:spcAft>
                <a:spcPts val="0"/>
              </a:spcAft>
              <a:buClr>
                <a:schemeClr val="tx1"/>
              </a:buClr>
              <a:buSzPts val="2100"/>
              <a:buChar char="●"/>
            </a:pPr>
            <a:r>
              <a:rPr lang="en" sz="2100" b="1" dirty="0">
                <a:solidFill>
                  <a:srgbClr val="202124"/>
                </a:solidFill>
              </a:rPr>
              <a:t>Evaluate efficiency of organizations in the same industry</a:t>
            </a:r>
            <a:endParaRPr sz="2100" b="1" dirty="0">
              <a:solidFill>
                <a:srgbClr val="202124"/>
              </a:solidFill>
            </a:endParaRPr>
          </a:p>
          <a:p>
            <a:pPr marL="457200" lvl="0" indent="-361950" algn="l" rtl="0">
              <a:lnSpc>
                <a:spcPct val="150000"/>
              </a:lnSpc>
              <a:spcBef>
                <a:spcPts val="0"/>
              </a:spcBef>
              <a:spcAft>
                <a:spcPts val="0"/>
              </a:spcAft>
              <a:buClr>
                <a:schemeClr val="tx1"/>
              </a:buClr>
              <a:buSzPts val="2100"/>
              <a:buChar char="●"/>
            </a:pPr>
            <a:r>
              <a:rPr lang="en" sz="2100" b="1" dirty="0"/>
              <a:t>Constant returns to scale (CRS) </a:t>
            </a:r>
            <a:endParaRPr sz="2100" b="1" dirty="0"/>
          </a:p>
          <a:p>
            <a:pPr marL="457200" lvl="0" indent="-361950" algn="l" rtl="0">
              <a:lnSpc>
                <a:spcPct val="150000"/>
              </a:lnSpc>
              <a:spcBef>
                <a:spcPts val="0"/>
              </a:spcBef>
              <a:spcAft>
                <a:spcPts val="0"/>
              </a:spcAft>
              <a:buClr>
                <a:schemeClr val="tx1"/>
              </a:buClr>
              <a:buSzPts val="2100"/>
              <a:buChar char="●"/>
            </a:pPr>
            <a:r>
              <a:rPr lang="en" sz="2100" b="1" dirty="0"/>
              <a:t>Variable returns to scale (VRS)</a:t>
            </a:r>
            <a:endParaRPr sz="2100" b="1" dirty="0"/>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13</a:t>
            </a:fld>
            <a:endParaRPr lang="en" sz="12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Constant Returns to Scale (CRS)</a:t>
            </a:r>
            <a:endParaRPr b="1" dirty="0"/>
          </a:p>
        </p:txBody>
      </p:sp>
      <p:sp>
        <p:nvSpPr>
          <p:cNvPr id="162" name="Google Shape;162;p20"/>
          <p:cNvSpPr txBox="1">
            <a:spLocks noGrp="1"/>
          </p:cNvSpPr>
          <p:nvPr>
            <p:ph type="body" idx="1"/>
          </p:nvPr>
        </p:nvSpPr>
        <p:spPr>
          <a:xfrm>
            <a:off x="311699" y="1132222"/>
            <a:ext cx="7033480" cy="2569768"/>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US" sz="2100" b="1" dirty="0">
                <a:solidFill>
                  <a:srgbClr val="202124"/>
                </a:solidFill>
                <a:latin typeface="Roboto" panose="02000000000000000000" pitchFamily="2" charset="0"/>
              </a:rPr>
              <a:t>O</a:t>
            </a:r>
            <a:r>
              <a:rPr lang="en-US" sz="2100" b="1" i="0" dirty="0">
                <a:solidFill>
                  <a:srgbClr val="202124"/>
                </a:solidFill>
                <a:effectLst/>
                <a:latin typeface="Roboto" panose="02000000000000000000" pitchFamily="2" charset="0"/>
              </a:rPr>
              <a:t>utput will change by the same proportion as inputs</a:t>
            </a:r>
          </a:p>
          <a:p>
            <a:pPr lvl="1" indent="-361950">
              <a:lnSpc>
                <a:spcPct val="150000"/>
              </a:lnSpc>
              <a:spcBef>
                <a:spcPts val="0"/>
              </a:spcBef>
              <a:buClr>
                <a:schemeClr val="tx1"/>
              </a:buClr>
              <a:buSzPts val="2100"/>
              <a:buFont typeface="Courier New" panose="02070309020205020404" pitchFamily="49" charset="0"/>
              <a:buChar char="o"/>
            </a:pPr>
            <a:r>
              <a:rPr lang="en-US" sz="1700" b="1" dirty="0">
                <a:solidFill>
                  <a:srgbClr val="202124"/>
                </a:solidFill>
                <a:latin typeface="Roboto" panose="02000000000000000000" pitchFamily="2" charset="0"/>
              </a:rPr>
              <a:t>Constant</a:t>
            </a:r>
            <a:endParaRPr sz="1700" b="1" dirty="0"/>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14</a:t>
            </a:fld>
            <a:endParaRPr lang="en" sz="1200" b="1" dirty="0"/>
          </a:p>
        </p:txBody>
      </p:sp>
      <p:pic>
        <p:nvPicPr>
          <p:cNvPr id="4" name="Picture 3" descr="Chart, line chart&#10;&#10;Description automatically generated">
            <a:extLst>
              <a:ext uri="{FF2B5EF4-FFF2-40B4-BE49-F238E27FC236}">
                <a16:creationId xmlns:a16="http://schemas.microsoft.com/office/drawing/2014/main" id="{C00077E9-7D00-DCD1-782F-2218CD9203A0}"/>
              </a:ext>
            </a:extLst>
          </p:cNvPr>
          <p:cNvPicPr>
            <a:picLocks noChangeAspect="1"/>
          </p:cNvPicPr>
          <p:nvPr/>
        </p:nvPicPr>
        <p:blipFill>
          <a:blip r:embed="rId3"/>
          <a:stretch>
            <a:fillRect/>
          </a:stretch>
        </p:blipFill>
        <p:spPr>
          <a:xfrm>
            <a:off x="2117872" y="2124175"/>
            <a:ext cx="3216939" cy="2569767"/>
          </a:xfrm>
          <a:prstGeom prst="rect">
            <a:avLst/>
          </a:prstGeom>
        </p:spPr>
      </p:pic>
    </p:spTree>
    <p:extLst>
      <p:ext uri="{BB962C8B-B14F-4D97-AF65-F5344CB8AC3E}">
        <p14:creationId xmlns:p14="http://schemas.microsoft.com/office/powerpoint/2010/main" val="303330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Variable Returns to Scale (VRS)</a:t>
            </a:r>
            <a:endParaRPr b="1" dirty="0"/>
          </a:p>
        </p:txBody>
      </p:sp>
      <p:sp>
        <p:nvSpPr>
          <p:cNvPr id="162" name="Google Shape;162;p20"/>
          <p:cNvSpPr txBox="1">
            <a:spLocks noGrp="1"/>
          </p:cNvSpPr>
          <p:nvPr>
            <p:ph type="body" idx="1"/>
          </p:nvPr>
        </p:nvSpPr>
        <p:spPr>
          <a:xfrm>
            <a:off x="311700" y="1045326"/>
            <a:ext cx="8520600" cy="1341874"/>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US" sz="2100" b="1" dirty="0"/>
              <a:t>Increase or decrease in input or outputs </a:t>
            </a:r>
          </a:p>
          <a:p>
            <a:pPr marL="457200" lvl="0" indent="-361950" algn="l" rtl="0">
              <a:lnSpc>
                <a:spcPct val="150000"/>
              </a:lnSpc>
              <a:spcBef>
                <a:spcPts val="0"/>
              </a:spcBef>
              <a:spcAft>
                <a:spcPts val="0"/>
              </a:spcAft>
              <a:buClr>
                <a:schemeClr val="tx1"/>
              </a:buClr>
              <a:buSzPts val="2100"/>
              <a:buChar char="●"/>
            </a:pPr>
            <a:r>
              <a:rPr lang="en-US" sz="2100" b="1" dirty="0"/>
              <a:t>Not a proportional change in the outputs or inputs</a:t>
            </a:r>
            <a:endParaRPr sz="2100" b="1" dirty="0"/>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15</a:t>
            </a:fld>
            <a:endParaRPr lang="en" sz="1200" b="1" dirty="0"/>
          </a:p>
        </p:txBody>
      </p:sp>
      <p:pic>
        <p:nvPicPr>
          <p:cNvPr id="3" name="Picture 2" descr="Chart, line chart&#10;&#10;Description automatically generated">
            <a:extLst>
              <a:ext uri="{FF2B5EF4-FFF2-40B4-BE49-F238E27FC236}">
                <a16:creationId xmlns:a16="http://schemas.microsoft.com/office/drawing/2014/main" id="{1E3D7691-2B71-5ED2-C1DC-55773D9C62C1}"/>
              </a:ext>
            </a:extLst>
          </p:cNvPr>
          <p:cNvPicPr>
            <a:picLocks noChangeAspect="1"/>
          </p:cNvPicPr>
          <p:nvPr/>
        </p:nvPicPr>
        <p:blipFill>
          <a:blip r:embed="rId3"/>
          <a:stretch>
            <a:fillRect/>
          </a:stretch>
        </p:blipFill>
        <p:spPr>
          <a:xfrm>
            <a:off x="2016097" y="2125141"/>
            <a:ext cx="3265250" cy="2608359"/>
          </a:xfrm>
          <a:prstGeom prst="rect">
            <a:avLst/>
          </a:prstGeom>
        </p:spPr>
      </p:pic>
    </p:spTree>
    <p:extLst>
      <p:ext uri="{BB962C8B-B14F-4D97-AF65-F5344CB8AC3E}">
        <p14:creationId xmlns:p14="http://schemas.microsoft.com/office/powerpoint/2010/main" val="3829161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2E70516-F00C-9387-C343-F260D956664C}"/>
              </a:ext>
            </a:extLst>
          </p:cNvPr>
          <p:cNvPicPr>
            <a:picLocks noChangeAspect="1"/>
          </p:cNvPicPr>
          <p:nvPr/>
        </p:nvPicPr>
        <p:blipFill>
          <a:blip r:embed="rId3"/>
          <a:stretch>
            <a:fillRect/>
          </a:stretch>
        </p:blipFill>
        <p:spPr>
          <a:xfrm>
            <a:off x="311700" y="949136"/>
            <a:ext cx="6963743" cy="3890599"/>
          </a:xfrm>
          <a:prstGeom prst="rect">
            <a:avLst/>
          </a:prstGeom>
        </p:spPr>
      </p:pic>
      <p:sp>
        <p:nvSpPr>
          <p:cNvPr id="161" name="Google Shape;161;p20"/>
          <p:cNvSpPr txBox="1">
            <a:spLocks noGrp="1"/>
          </p:cNvSpPr>
          <p:nvPr>
            <p:ph type="title"/>
          </p:nvPr>
        </p:nvSpPr>
        <p:spPr>
          <a:xfrm>
            <a:off x="311700" y="2696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Envelopment Analysis</a:t>
            </a:r>
            <a:endParaRPr b="1" dirty="0"/>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16</a:t>
            </a:fld>
            <a:endParaRPr lang="en" sz="1200" b="1" dirty="0"/>
          </a:p>
        </p:txBody>
      </p:sp>
      <p:pic>
        <p:nvPicPr>
          <p:cNvPr id="3" name="Picture 2">
            <a:extLst>
              <a:ext uri="{FF2B5EF4-FFF2-40B4-BE49-F238E27FC236}">
                <a16:creationId xmlns:a16="http://schemas.microsoft.com/office/drawing/2014/main" id="{03B856E6-535A-89B9-7DD7-810B96448A98}"/>
              </a:ext>
            </a:extLst>
          </p:cNvPr>
          <p:cNvPicPr>
            <a:picLocks noChangeAspect="1"/>
          </p:cNvPicPr>
          <p:nvPr/>
        </p:nvPicPr>
        <p:blipFill>
          <a:blip r:embed="rId4"/>
          <a:stretch>
            <a:fillRect/>
          </a:stretch>
        </p:blipFill>
        <p:spPr>
          <a:xfrm>
            <a:off x="5868779" y="3896139"/>
            <a:ext cx="2301186" cy="987625"/>
          </a:xfrm>
          <a:prstGeom prst="rect">
            <a:avLst/>
          </a:prstGeom>
        </p:spPr>
      </p:pic>
    </p:spTree>
    <p:extLst>
      <p:ext uri="{BB962C8B-B14F-4D97-AF65-F5344CB8AC3E}">
        <p14:creationId xmlns:p14="http://schemas.microsoft.com/office/powerpoint/2010/main" val="37766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Envelopment Analysis</a:t>
            </a:r>
            <a:endParaRPr b="1" dirty="0"/>
          </a:p>
        </p:txBody>
      </p:sp>
      <p:sp>
        <p:nvSpPr>
          <p:cNvPr id="3" name="Text Placeholder 2">
            <a:extLst>
              <a:ext uri="{FF2B5EF4-FFF2-40B4-BE49-F238E27FC236}">
                <a16:creationId xmlns:a16="http://schemas.microsoft.com/office/drawing/2014/main" id="{DC554A18-5762-35CF-6DF9-AE32F9EC5791}"/>
              </a:ext>
            </a:extLst>
          </p:cNvPr>
          <p:cNvSpPr>
            <a:spLocks noGrp="1"/>
          </p:cNvSpPr>
          <p:nvPr>
            <p:ph type="body" idx="1"/>
          </p:nvPr>
        </p:nvSpPr>
        <p:spPr>
          <a:xfrm>
            <a:off x="311700" y="1229874"/>
            <a:ext cx="8520600" cy="2865047"/>
          </a:xfrm>
        </p:spPr>
        <p:txBody>
          <a:bodyPr/>
          <a:lstStyle/>
          <a:p>
            <a:pPr marL="114300" indent="0">
              <a:lnSpc>
                <a:spcPct val="200000"/>
              </a:lnSpc>
              <a:buNone/>
            </a:pPr>
            <a:r>
              <a:rPr lang="en-US" sz="1700" b="1" dirty="0"/>
              <a:t>require(lpSolve) </a:t>
            </a:r>
          </a:p>
          <a:p>
            <a:pPr marL="114300" indent="0">
              <a:lnSpc>
                <a:spcPct val="200000"/>
              </a:lnSpc>
              <a:buNone/>
            </a:pPr>
            <a:r>
              <a:rPr lang="en-US" sz="1700" b="1" dirty="0"/>
              <a:t>results &lt;- </a:t>
            </a:r>
            <a:r>
              <a:rPr lang="en-US" sz="1700" b="1" dirty="0" err="1"/>
              <a:t>lp</a:t>
            </a:r>
            <a:r>
              <a:rPr lang="en-US" sz="1700" b="1" dirty="0"/>
              <a:t>("max",</a:t>
            </a:r>
            <a:r>
              <a:rPr lang="en-US" sz="1700" b="1" dirty="0" err="1"/>
              <a:t>as.numeric</a:t>
            </a:r>
            <a:r>
              <a:rPr lang="en-US" sz="1700" b="1" dirty="0"/>
              <a:t>(f.obj),</a:t>
            </a:r>
            <a:r>
              <a:rPr lang="en-US" sz="1700" b="1" dirty="0" err="1"/>
              <a:t>f.con,f.dir,f.rhs,scale</a:t>
            </a:r>
            <a:r>
              <a:rPr lang="en-US" sz="1700" b="1" dirty="0"/>
              <a:t>=0,compute.sens=TRUE)</a:t>
            </a:r>
          </a:p>
          <a:p>
            <a:pPr marL="114300" indent="0">
              <a:lnSpc>
                <a:spcPct val="200000"/>
              </a:lnSpc>
              <a:buNone/>
            </a:pPr>
            <a:r>
              <a:rPr lang="en-US" sz="1700" b="1" dirty="0"/>
              <a:t>multipliers &lt;- </a:t>
            </a:r>
            <a:r>
              <a:rPr lang="en-US" sz="1700" b="1" dirty="0" err="1"/>
              <a:t>results$solution</a:t>
            </a:r>
            <a:r>
              <a:rPr lang="en-US" sz="1700" b="1" dirty="0"/>
              <a:t> </a:t>
            </a:r>
          </a:p>
          <a:p>
            <a:pPr marL="114300" indent="0">
              <a:lnSpc>
                <a:spcPct val="200000"/>
              </a:lnSpc>
              <a:buNone/>
            </a:pPr>
            <a:r>
              <a:rPr lang="en-US" sz="1700" b="1" dirty="0"/>
              <a:t>efficiency &lt;- </a:t>
            </a:r>
            <a:r>
              <a:rPr lang="en-US" sz="1700" b="1" dirty="0" err="1"/>
              <a:t>results$objval</a:t>
            </a:r>
            <a:r>
              <a:rPr lang="en-US" sz="1700" b="1" dirty="0"/>
              <a:t> </a:t>
            </a:r>
          </a:p>
          <a:p>
            <a:pPr marL="114300" indent="0">
              <a:lnSpc>
                <a:spcPct val="200000"/>
              </a:lnSpc>
              <a:buNone/>
            </a:pPr>
            <a:r>
              <a:rPr lang="en-US" sz="1700" b="1" dirty="0"/>
              <a:t>lambdas &lt;- </a:t>
            </a:r>
            <a:r>
              <a:rPr lang="en-US" sz="1700" b="1" dirty="0" err="1"/>
              <a:t>results$duals</a:t>
            </a:r>
            <a:r>
              <a:rPr lang="en-US" sz="1700" b="1" dirty="0"/>
              <a:t>[seq(1,N)]</a:t>
            </a:r>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17</a:t>
            </a:fld>
            <a:endParaRPr lang="en" sz="1200" b="1" dirty="0"/>
          </a:p>
        </p:txBody>
      </p:sp>
    </p:spTree>
    <p:extLst>
      <p:ext uri="{BB962C8B-B14F-4D97-AF65-F5344CB8AC3E}">
        <p14:creationId xmlns:p14="http://schemas.microsoft.com/office/powerpoint/2010/main" val="246222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Envelopment Analysis CRS</a:t>
            </a:r>
            <a:endParaRPr b="1" dirty="0"/>
          </a:p>
        </p:txBody>
      </p:sp>
      <p:sp>
        <p:nvSpPr>
          <p:cNvPr id="3" name="Text Placeholder 2">
            <a:extLst>
              <a:ext uri="{FF2B5EF4-FFF2-40B4-BE49-F238E27FC236}">
                <a16:creationId xmlns:a16="http://schemas.microsoft.com/office/drawing/2014/main" id="{34F24F5C-016E-D9B1-E852-A4A5E0DB37C6}"/>
              </a:ext>
            </a:extLst>
          </p:cNvPr>
          <p:cNvSpPr>
            <a:spLocks noGrp="1"/>
          </p:cNvSpPr>
          <p:nvPr>
            <p:ph type="body" idx="1"/>
          </p:nvPr>
        </p:nvSpPr>
        <p:spPr>
          <a:xfrm>
            <a:off x="599935" y="1017800"/>
            <a:ext cx="5920135" cy="3649423"/>
          </a:xfrm>
        </p:spPr>
        <p:txBody>
          <a:bodyPr/>
          <a:lstStyle/>
          <a:p>
            <a:pPr marL="114300" indent="0">
              <a:buNone/>
            </a:pPr>
            <a:r>
              <a:rPr lang="en-US" sz="1100" b="1" dirty="0" err="1"/>
              <a:t>f.rhs</a:t>
            </a:r>
            <a:r>
              <a:rPr lang="en-US" sz="1100" b="1" dirty="0"/>
              <a:t> &lt;- c(rep(0,1,N),1) </a:t>
            </a:r>
          </a:p>
          <a:p>
            <a:pPr marL="114300" indent="0">
              <a:buNone/>
            </a:pPr>
            <a:r>
              <a:rPr lang="en-US" sz="1100" b="1" dirty="0" err="1"/>
              <a:t>f.dir</a:t>
            </a:r>
            <a:r>
              <a:rPr lang="en-US" sz="1100" b="1" dirty="0"/>
              <a:t> &lt;- c(rep("&lt;=",1,N),"=") </a:t>
            </a:r>
          </a:p>
          <a:p>
            <a:pPr marL="114300" indent="0">
              <a:buNone/>
            </a:pPr>
            <a:r>
              <a:rPr lang="en-US" sz="1100" b="1" dirty="0"/>
              <a:t>aux &lt;- </a:t>
            </a:r>
            <a:r>
              <a:rPr lang="en-US" sz="1100" b="1" dirty="0" err="1"/>
              <a:t>cbind</a:t>
            </a:r>
            <a:r>
              <a:rPr lang="en-US" sz="1100" b="1" dirty="0"/>
              <a:t>(-1*</a:t>
            </a:r>
            <a:r>
              <a:rPr lang="en-US" sz="1100" b="1" dirty="0" err="1"/>
              <a:t>inputs,outputs</a:t>
            </a:r>
            <a:r>
              <a:rPr lang="en-US" sz="1100" b="1" dirty="0"/>
              <a:t>)</a:t>
            </a:r>
          </a:p>
          <a:p>
            <a:pPr marL="114300" indent="0">
              <a:buNone/>
            </a:pPr>
            <a:endParaRPr lang="en-US" sz="1100" b="1" dirty="0"/>
          </a:p>
          <a:p>
            <a:pPr marL="114300" indent="0">
              <a:buNone/>
            </a:pPr>
            <a:r>
              <a:rPr lang="en-US" sz="1100" b="1" dirty="0">
                <a:solidFill>
                  <a:schemeClr val="tx1"/>
                </a:solidFill>
              </a:rPr>
              <a:t>#loop of N DMUs</a:t>
            </a:r>
          </a:p>
          <a:p>
            <a:pPr marL="114300" indent="0">
              <a:buNone/>
            </a:pPr>
            <a:r>
              <a:rPr lang="en-US" sz="1100" b="1" dirty="0"/>
              <a:t>for (</a:t>
            </a:r>
            <a:r>
              <a:rPr lang="en-US" sz="1100" b="1" dirty="0" err="1"/>
              <a:t>i</a:t>
            </a:r>
            <a:r>
              <a:rPr lang="en-US" sz="1100" b="1" dirty="0"/>
              <a:t> in 1:N) {</a:t>
            </a:r>
          </a:p>
          <a:p>
            <a:pPr marL="114300" indent="0">
              <a:buNone/>
            </a:pPr>
            <a:r>
              <a:rPr lang="en-US" sz="1100" b="1" dirty="0"/>
              <a:t> f.obj &lt;- c(0*rep(1,s),</a:t>
            </a:r>
            <a:r>
              <a:rPr lang="en-US" sz="1100" b="1" dirty="0" err="1"/>
              <a:t>as.numeric</a:t>
            </a:r>
            <a:r>
              <a:rPr lang="en-US" sz="1100" b="1" dirty="0"/>
              <a:t>(outputs[</a:t>
            </a:r>
            <a:r>
              <a:rPr lang="en-US" sz="1100" b="1" dirty="0" err="1"/>
              <a:t>i</a:t>
            </a:r>
            <a:r>
              <a:rPr lang="en-US" sz="1100" b="1" dirty="0"/>
              <a:t>,]))</a:t>
            </a:r>
          </a:p>
          <a:p>
            <a:pPr marL="114300" indent="0">
              <a:buNone/>
            </a:pPr>
            <a:r>
              <a:rPr lang="en-US" sz="1100" b="1" dirty="0"/>
              <a:t> </a:t>
            </a:r>
            <a:r>
              <a:rPr lang="en-US" sz="1100" b="1" dirty="0" err="1"/>
              <a:t>f.con</a:t>
            </a:r>
            <a:r>
              <a:rPr lang="en-US" sz="1100" b="1" dirty="0"/>
              <a:t> &lt;- </a:t>
            </a:r>
            <a:r>
              <a:rPr lang="en-US" sz="1100" b="1" dirty="0" err="1"/>
              <a:t>rbind</a:t>
            </a:r>
            <a:r>
              <a:rPr lang="en-US" sz="1100" b="1" dirty="0"/>
              <a:t>(aux ,c(</a:t>
            </a:r>
            <a:r>
              <a:rPr lang="en-US" sz="1100" b="1" dirty="0" err="1"/>
              <a:t>as.numeric</a:t>
            </a:r>
            <a:r>
              <a:rPr lang="en-US" sz="1100" b="1" dirty="0"/>
              <a:t>(</a:t>
            </a:r>
            <a:r>
              <a:rPr lang="en-US" sz="1100" b="1" dirty="0" err="1"/>
              <a:t>i?puts</a:t>
            </a:r>
            <a:r>
              <a:rPr lang="en-US" sz="1100" b="1" dirty="0"/>
              <a:t>[</a:t>
            </a:r>
            <a:r>
              <a:rPr lang="en-US" sz="1100" b="1" dirty="0" err="1"/>
              <a:t>i</a:t>
            </a:r>
            <a:r>
              <a:rPr lang="en-US" sz="1100" b="1" dirty="0"/>
              <a:t>,]), rep(0,1,m))) </a:t>
            </a:r>
          </a:p>
          <a:p>
            <a:pPr marL="114300" indent="0">
              <a:buNone/>
            </a:pPr>
            <a:r>
              <a:rPr lang="en-US" sz="1100" b="1" dirty="0"/>
              <a:t> </a:t>
            </a:r>
            <a:r>
              <a:rPr lang="en-US" sz="1100" b="1" dirty="0">
                <a:solidFill>
                  <a:schemeClr val="tx1"/>
                </a:solidFill>
              </a:rPr>
              <a:t>results &lt;- </a:t>
            </a:r>
            <a:r>
              <a:rPr lang="en-US" sz="1100" b="1" dirty="0" err="1">
                <a:solidFill>
                  <a:schemeClr val="tx1"/>
                </a:solidFill>
              </a:rPr>
              <a:t>lp</a:t>
            </a:r>
            <a:r>
              <a:rPr lang="en-US" sz="1100" b="1" dirty="0">
                <a:solidFill>
                  <a:schemeClr val="tx1"/>
                </a:solidFill>
              </a:rPr>
              <a:t> ("max",</a:t>
            </a:r>
            <a:r>
              <a:rPr lang="en-US" sz="1100" b="1" dirty="0" err="1">
                <a:solidFill>
                  <a:schemeClr val="tx1"/>
                </a:solidFill>
              </a:rPr>
              <a:t>as.numeric</a:t>
            </a:r>
            <a:r>
              <a:rPr lang="en-US" sz="1100" b="1" dirty="0">
                <a:solidFill>
                  <a:schemeClr val="tx1"/>
                </a:solidFill>
              </a:rPr>
              <a:t>(f.obj), </a:t>
            </a:r>
            <a:r>
              <a:rPr lang="en-US" sz="1100" b="1" dirty="0" err="1">
                <a:solidFill>
                  <a:schemeClr val="tx1"/>
                </a:solidFill>
              </a:rPr>
              <a:t>f.con</a:t>
            </a:r>
            <a:r>
              <a:rPr lang="en-US" sz="1100" b="1" dirty="0">
                <a:solidFill>
                  <a:schemeClr val="tx1"/>
                </a:solidFill>
              </a:rPr>
              <a:t>, </a:t>
            </a:r>
            <a:r>
              <a:rPr lang="en-US" sz="1100" b="1" dirty="0" err="1">
                <a:solidFill>
                  <a:schemeClr val="tx1"/>
                </a:solidFill>
              </a:rPr>
              <a:t>f.dir</a:t>
            </a:r>
            <a:r>
              <a:rPr lang="en-US" sz="1100" b="1" dirty="0">
                <a:solidFill>
                  <a:schemeClr val="tx1"/>
                </a:solidFill>
              </a:rPr>
              <a:t>, </a:t>
            </a:r>
            <a:r>
              <a:rPr lang="en-US" sz="1100" b="1" dirty="0" err="1">
                <a:solidFill>
                  <a:schemeClr val="tx1"/>
                </a:solidFill>
              </a:rPr>
              <a:t>f.rhs,scale</a:t>
            </a:r>
            <a:r>
              <a:rPr lang="en-US" sz="1100" b="1" dirty="0">
                <a:solidFill>
                  <a:schemeClr val="tx1"/>
                </a:solidFill>
              </a:rPr>
              <a:t>=0, </a:t>
            </a:r>
            <a:r>
              <a:rPr lang="en-US" sz="1100" b="1" dirty="0" err="1">
                <a:solidFill>
                  <a:schemeClr val="tx1"/>
                </a:solidFill>
              </a:rPr>
              <a:t>compute.sens</a:t>
            </a:r>
            <a:r>
              <a:rPr lang="en-US" sz="1100" b="1" dirty="0">
                <a:solidFill>
                  <a:schemeClr val="tx1"/>
                </a:solidFill>
              </a:rPr>
              <a:t>=TRUE)</a:t>
            </a:r>
          </a:p>
          <a:p>
            <a:pPr marL="114300" indent="0">
              <a:buNone/>
            </a:pPr>
            <a:r>
              <a:rPr lang="en-US" sz="1100" b="1" dirty="0"/>
              <a:t> if (</a:t>
            </a:r>
            <a:r>
              <a:rPr lang="en-US" sz="1100" b="1" dirty="0" err="1"/>
              <a:t>i</a:t>
            </a:r>
            <a:r>
              <a:rPr lang="en-US" sz="1100" b="1" dirty="0"/>
              <a:t>==1) {</a:t>
            </a:r>
          </a:p>
          <a:p>
            <a:pPr marL="114300" indent="0">
              <a:buNone/>
            </a:pPr>
            <a:r>
              <a:rPr lang="en-US" sz="1100" b="1" dirty="0"/>
              <a:t> weights &lt;- </a:t>
            </a:r>
            <a:r>
              <a:rPr lang="en-US" sz="1100" b="1" dirty="0" err="1"/>
              <a:t>results$solution</a:t>
            </a:r>
            <a:endParaRPr lang="en-US" sz="1100" b="1" dirty="0"/>
          </a:p>
          <a:p>
            <a:pPr marL="114300" indent="0">
              <a:buNone/>
            </a:pPr>
            <a:r>
              <a:rPr lang="en-US" sz="1100" b="1" dirty="0"/>
              <a:t> </a:t>
            </a:r>
            <a:r>
              <a:rPr lang="en-US" sz="1100" b="1" dirty="0" err="1"/>
              <a:t>effcrs</a:t>
            </a:r>
            <a:r>
              <a:rPr lang="en-US" sz="1100" b="1" dirty="0"/>
              <a:t> &lt;- </a:t>
            </a:r>
            <a:r>
              <a:rPr lang="en-US" sz="1100" b="1" dirty="0" err="1"/>
              <a:t>results$objval</a:t>
            </a:r>
            <a:endParaRPr lang="en-US" sz="1100" b="1" dirty="0"/>
          </a:p>
          <a:p>
            <a:pPr marL="114300" indent="0">
              <a:buNone/>
            </a:pPr>
            <a:r>
              <a:rPr lang="en-US" sz="1100" b="1" dirty="0"/>
              <a:t> lambdas &lt;- </a:t>
            </a:r>
            <a:r>
              <a:rPr lang="en-US" sz="1100" b="1" dirty="0" err="1"/>
              <a:t>results$duals</a:t>
            </a:r>
            <a:r>
              <a:rPr lang="en-US" sz="1100" b="1" dirty="0"/>
              <a:t>[seq(1,N)] </a:t>
            </a:r>
          </a:p>
          <a:p>
            <a:pPr marL="114300" indent="0">
              <a:buNone/>
            </a:pPr>
            <a:r>
              <a:rPr lang="en-US" sz="1100" b="1" dirty="0"/>
              <a:t> } else {</a:t>
            </a:r>
          </a:p>
          <a:p>
            <a:pPr marL="114300" indent="0">
              <a:buNone/>
            </a:pPr>
            <a:r>
              <a:rPr lang="en-US" sz="1100" b="1" dirty="0"/>
              <a:t> weights &lt;- </a:t>
            </a:r>
            <a:r>
              <a:rPr lang="en-US" sz="1100" b="1" dirty="0" err="1"/>
              <a:t>rbind</a:t>
            </a:r>
            <a:r>
              <a:rPr lang="en-US" sz="1100" b="1" dirty="0"/>
              <a:t>(weights, ?</a:t>
            </a:r>
            <a:r>
              <a:rPr lang="en-US" sz="1100" b="1" dirty="0" err="1"/>
              <a:t>esults$solution</a:t>
            </a:r>
            <a:r>
              <a:rPr lang="en-US" sz="1100" b="1" dirty="0"/>
              <a:t>)</a:t>
            </a:r>
          </a:p>
          <a:p>
            <a:pPr marL="114300" indent="0">
              <a:buNone/>
            </a:pPr>
            <a:r>
              <a:rPr lang="en-US" sz="1100" b="1" dirty="0"/>
              <a:t> </a:t>
            </a:r>
            <a:r>
              <a:rPr lang="en-US" sz="1100" b="1" dirty="0" err="1"/>
              <a:t>effcrs</a:t>
            </a:r>
            <a:r>
              <a:rPr lang="en-US" sz="1100" b="1" dirty="0"/>
              <a:t> &lt;- </a:t>
            </a:r>
            <a:r>
              <a:rPr lang="en-US" sz="1100" b="1" dirty="0" err="1"/>
              <a:t>rbind</a:t>
            </a:r>
            <a:r>
              <a:rPr lang="en-US" sz="1100" b="1" dirty="0"/>
              <a:t>(</a:t>
            </a:r>
            <a:r>
              <a:rPr lang="en-US" sz="1100" b="1" dirty="0" err="1"/>
              <a:t>effcrs</a:t>
            </a:r>
            <a:r>
              <a:rPr lang="en-US" sz="1100" b="1" dirty="0"/>
              <a:t> , </a:t>
            </a:r>
            <a:r>
              <a:rPr lang="en-US" sz="1100" b="1" dirty="0" err="1"/>
              <a:t>results$objval</a:t>
            </a:r>
            <a:r>
              <a:rPr lang="en-US" sz="1100" b="1" dirty="0"/>
              <a:t>)</a:t>
            </a:r>
          </a:p>
          <a:p>
            <a:pPr marL="114300" indent="0">
              <a:buNone/>
            </a:pPr>
            <a:r>
              <a:rPr lang="en-US" sz="1100" b="1" dirty="0"/>
              <a:t> lambdas &lt;- </a:t>
            </a:r>
            <a:r>
              <a:rPr lang="en-US" sz="1100" b="1" dirty="0" err="1"/>
              <a:t>rbind</a:t>
            </a:r>
            <a:r>
              <a:rPr lang="en-US" sz="1100" b="1" dirty="0"/>
              <a:t>(lambdas, </a:t>
            </a:r>
            <a:r>
              <a:rPr lang="en-US" sz="1100" b="1" dirty="0" err="1"/>
              <a:t>results$duals</a:t>
            </a:r>
            <a:r>
              <a:rPr lang="en-US" sz="1100" b="1" dirty="0"/>
              <a:t>[seq(1,N)] )</a:t>
            </a:r>
          </a:p>
          <a:p>
            <a:pPr marL="114300" indent="0">
              <a:buNone/>
            </a:pPr>
            <a:r>
              <a:rPr lang="en-US" sz="1100" b="1" dirty="0"/>
              <a:t> }</a:t>
            </a:r>
          </a:p>
          <a:p>
            <a:pPr marL="114300" indent="0">
              <a:buNone/>
            </a:pPr>
            <a:r>
              <a:rPr lang="en-US" sz="1100" b="1" dirty="0"/>
              <a:t>}</a:t>
            </a:r>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18</a:t>
            </a:fld>
            <a:endParaRPr lang="en" sz="1200" b="1" dirty="0"/>
          </a:p>
        </p:txBody>
      </p:sp>
    </p:spTree>
    <p:extLst>
      <p:ext uri="{BB962C8B-B14F-4D97-AF65-F5344CB8AC3E}">
        <p14:creationId xmlns:p14="http://schemas.microsoft.com/office/powerpoint/2010/main" val="2591671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11700" y="295584"/>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Data Envelopment Analysis VRS</a:t>
            </a:r>
            <a:endParaRPr b="1" dirty="0"/>
          </a:p>
        </p:txBody>
      </p:sp>
      <p:sp>
        <p:nvSpPr>
          <p:cNvPr id="6" name="Text Placeholder 5">
            <a:extLst>
              <a:ext uri="{FF2B5EF4-FFF2-40B4-BE49-F238E27FC236}">
                <a16:creationId xmlns:a16="http://schemas.microsoft.com/office/drawing/2014/main" id="{734D1177-62E3-606F-54EA-0F5E22C37083}"/>
              </a:ext>
            </a:extLst>
          </p:cNvPr>
          <p:cNvSpPr>
            <a:spLocks noGrp="1"/>
          </p:cNvSpPr>
          <p:nvPr>
            <p:ph type="body" idx="1"/>
          </p:nvPr>
        </p:nvSpPr>
        <p:spPr>
          <a:xfrm>
            <a:off x="311700" y="850286"/>
            <a:ext cx="8520600" cy="3854003"/>
          </a:xfrm>
        </p:spPr>
        <p:txBody>
          <a:bodyPr/>
          <a:lstStyle/>
          <a:p>
            <a:pPr marL="114300" indent="0">
              <a:buNone/>
            </a:pPr>
            <a:r>
              <a:rPr lang="en-US" sz="1100" b="1" dirty="0" err="1"/>
              <a:t>f.rhs</a:t>
            </a:r>
            <a:r>
              <a:rPr lang="en-US" sz="1100" b="1" dirty="0"/>
              <a:t> &lt;- c(rep(0,1,N),1) </a:t>
            </a:r>
          </a:p>
          <a:p>
            <a:pPr marL="114300" indent="0">
              <a:buNone/>
            </a:pPr>
            <a:r>
              <a:rPr lang="en-US" sz="1100" b="1" dirty="0" err="1"/>
              <a:t>f.dir</a:t>
            </a:r>
            <a:r>
              <a:rPr lang="en-US" sz="1100" b="1" dirty="0"/>
              <a:t>&lt;-c(rep("&lt;=",1,N), "=") </a:t>
            </a:r>
          </a:p>
          <a:p>
            <a:pPr marL="114300" indent="0">
              <a:buNone/>
            </a:pPr>
            <a:r>
              <a:rPr lang="en-US" sz="1100" b="1" dirty="0"/>
              <a:t>aux &lt;- </a:t>
            </a:r>
            <a:r>
              <a:rPr lang="en-US" sz="1100" b="1" dirty="0" err="1"/>
              <a:t>cbind</a:t>
            </a:r>
            <a:r>
              <a:rPr lang="en-US" sz="1100" b="1" dirty="0"/>
              <a:t>(-1*inputs,outputs,1,-1) </a:t>
            </a:r>
          </a:p>
          <a:p>
            <a:pPr marL="114300" indent="0">
              <a:buNone/>
            </a:pPr>
            <a:endParaRPr lang="en-US" sz="1100" b="1" dirty="0"/>
          </a:p>
          <a:p>
            <a:pPr marL="114300" indent="0">
              <a:buNone/>
            </a:pPr>
            <a:r>
              <a:rPr lang="en-US" sz="1100" b="1" dirty="0"/>
              <a:t>for (</a:t>
            </a:r>
            <a:r>
              <a:rPr lang="en-US" sz="1100" b="1" dirty="0" err="1"/>
              <a:t>i</a:t>
            </a:r>
            <a:r>
              <a:rPr lang="en-US" sz="1100" b="1" dirty="0"/>
              <a:t> in 1:N) {</a:t>
            </a:r>
          </a:p>
          <a:p>
            <a:pPr marL="114300" indent="0">
              <a:buNone/>
            </a:pPr>
            <a:r>
              <a:rPr lang="en-US" sz="1100" b="1" dirty="0"/>
              <a:t> </a:t>
            </a:r>
            <a:r>
              <a:rPr lang="en-US" sz="1100" b="1" dirty="0">
                <a:solidFill>
                  <a:schemeClr val="tx1"/>
                </a:solidFill>
              </a:rPr>
              <a:t>f.obj&lt;-c(rep(0,1,s),</a:t>
            </a:r>
            <a:r>
              <a:rPr lang="en-US" sz="1100" b="1" dirty="0" err="1">
                <a:solidFill>
                  <a:schemeClr val="tx1"/>
                </a:solidFill>
              </a:rPr>
              <a:t>as.numeric</a:t>
            </a:r>
            <a:r>
              <a:rPr lang="en-US" sz="1100" b="1" dirty="0">
                <a:solidFill>
                  <a:schemeClr val="tx1"/>
                </a:solidFill>
              </a:rPr>
              <a:t>(outputs[</a:t>
            </a:r>
            <a:r>
              <a:rPr lang="en-US" sz="1100" b="1" dirty="0" err="1">
                <a:solidFill>
                  <a:schemeClr val="tx1"/>
                </a:solidFill>
              </a:rPr>
              <a:t>i</a:t>
            </a:r>
            <a:r>
              <a:rPr lang="en-US" sz="1100" b="1" dirty="0">
                <a:solidFill>
                  <a:schemeClr val="tx1"/>
                </a:solidFill>
              </a:rPr>
              <a:t>,]),1,-1) </a:t>
            </a:r>
          </a:p>
          <a:p>
            <a:pPr marL="114300" indent="0">
              <a:buNone/>
            </a:pPr>
            <a:r>
              <a:rPr lang="en-US" sz="1100" b="1" dirty="0">
                <a:solidFill>
                  <a:schemeClr val="tx1"/>
                </a:solidFill>
              </a:rPr>
              <a:t> </a:t>
            </a:r>
            <a:r>
              <a:rPr lang="en-US" sz="1100" b="1" dirty="0" err="1"/>
              <a:t>f.con</a:t>
            </a:r>
            <a:r>
              <a:rPr lang="en-US" sz="1100" b="1" dirty="0"/>
              <a:t> &lt;- </a:t>
            </a:r>
            <a:r>
              <a:rPr lang="en-US" sz="1100" b="1" dirty="0" err="1"/>
              <a:t>rbind</a:t>
            </a:r>
            <a:r>
              <a:rPr lang="en-US" sz="1100" b="1" dirty="0"/>
              <a:t>(</a:t>
            </a:r>
            <a:r>
              <a:rPr lang="en-US" sz="1100" b="1" dirty="0" err="1"/>
              <a:t>aux,c</a:t>
            </a:r>
            <a:r>
              <a:rPr lang="en-US" sz="1100" b="1" dirty="0"/>
              <a:t>(</a:t>
            </a:r>
            <a:r>
              <a:rPr lang="en-US" sz="1100" b="1" dirty="0" err="1"/>
              <a:t>as.numeric</a:t>
            </a:r>
            <a:r>
              <a:rPr lang="en-US" sz="1100" b="1" dirty="0"/>
              <a:t>(inputs[</a:t>
            </a:r>
            <a:r>
              <a:rPr lang="en-US" sz="1100" b="1" dirty="0" err="1"/>
              <a:t>i</a:t>
            </a:r>
            <a:r>
              <a:rPr lang="en-US" sz="1100" b="1" dirty="0"/>
              <a:t>,]),rep(0,1,m),0,0))</a:t>
            </a:r>
          </a:p>
          <a:p>
            <a:pPr marL="114300" indent="0">
              <a:buNone/>
            </a:pPr>
            <a:r>
              <a:rPr lang="en-US" sz="1100" b="1" dirty="0"/>
              <a:t> </a:t>
            </a:r>
            <a:r>
              <a:rPr lang="en-US" sz="1100" b="1" dirty="0">
                <a:solidFill>
                  <a:schemeClr val="tx1"/>
                </a:solidFill>
              </a:rPr>
              <a:t>results &lt;- </a:t>
            </a:r>
            <a:r>
              <a:rPr lang="en-US" sz="1100" b="1" dirty="0" err="1">
                <a:solidFill>
                  <a:schemeClr val="tx1"/>
                </a:solidFill>
              </a:rPr>
              <a:t>lp</a:t>
            </a:r>
            <a:r>
              <a:rPr lang="en-US" sz="1100" b="1" dirty="0">
                <a:solidFill>
                  <a:schemeClr val="tx1"/>
                </a:solidFill>
              </a:rPr>
              <a:t> ("max",</a:t>
            </a:r>
            <a:r>
              <a:rPr lang="en-US" sz="1100" b="1" dirty="0" err="1">
                <a:solidFill>
                  <a:schemeClr val="tx1"/>
                </a:solidFill>
              </a:rPr>
              <a:t>as.numeric</a:t>
            </a:r>
            <a:r>
              <a:rPr lang="en-US" sz="1100" b="1" dirty="0">
                <a:solidFill>
                  <a:schemeClr val="tx1"/>
                </a:solidFill>
              </a:rPr>
              <a:t>(f.obj), </a:t>
            </a:r>
            <a:r>
              <a:rPr lang="en-US" sz="1100" b="1" dirty="0" err="1">
                <a:solidFill>
                  <a:schemeClr val="tx1"/>
                </a:solidFill>
              </a:rPr>
              <a:t>f.con</a:t>
            </a:r>
            <a:r>
              <a:rPr lang="en-US" sz="1100" b="1" dirty="0">
                <a:solidFill>
                  <a:schemeClr val="tx1"/>
                </a:solidFill>
              </a:rPr>
              <a:t>, </a:t>
            </a:r>
            <a:r>
              <a:rPr lang="en-US" sz="1100" b="1" dirty="0" err="1">
                <a:solidFill>
                  <a:schemeClr val="tx1"/>
                </a:solidFill>
              </a:rPr>
              <a:t>f.dir</a:t>
            </a:r>
            <a:r>
              <a:rPr lang="en-US" sz="1100" b="1" dirty="0">
                <a:solidFill>
                  <a:schemeClr val="tx1"/>
                </a:solidFill>
              </a:rPr>
              <a:t>? </a:t>
            </a:r>
            <a:r>
              <a:rPr lang="en-US" sz="1100" b="1" dirty="0" err="1">
                <a:solidFill>
                  <a:schemeClr val="tx1"/>
                </a:solidFill>
              </a:rPr>
              <a:t>f.rhs,scale</a:t>
            </a:r>
            <a:r>
              <a:rPr lang="en-US" sz="1100" b="1" dirty="0">
                <a:solidFill>
                  <a:schemeClr val="tx1"/>
                </a:solidFill>
              </a:rPr>
              <a:t>=1, </a:t>
            </a:r>
            <a:r>
              <a:rPr lang="en-US" sz="1100" b="1" dirty="0" err="1">
                <a:solidFill>
                  <a:schemeClr val="tx1"/>
                </a:solidFill>
              </a:rPr>
              <a:t>compute.sens</a:t>
            </a:r>
            <a:r>
              <a:rPr lang="en-US" sz="1100" b="1" dirty="0">
                <a:solidFill>
                  <a:schemeClr val="tx1"/>
                </a:solidFill>
              </a:rPr>
              <a:t>=TRUE)</a:t>
            </a:r>
          </a:p>
          <a:p>
            <a:pPr marL="114300" indent="0">
              <a:buNone/>
            </a:pPr>
            <a:r>
              <a:rPr lang="en-US" sz="1100" b="1" dirty="0"/>
              <a:t> multipliers &lt;- </a:t>
            </a:r>
            <a:r>
              <a:rPr lang="en-US" sz="1100" b="1" dirty="0" err="1"/>
              <a:t>results$solution</a:t>
            </a:r>
            <a:endParaRPr lang="en-US" sz="1100" b="1" dirty="0"/>
          </a:p>
          <a:p>
            <a:pPr marL="114300" indent="0">
              <a:buNone/>
            </a:pPr>
            <a:r>
              <a:rPr lang="en-US" sz="1100" b="1" dirty="0"/>
              <a:t> u0 &lt;- multipliers[s+m+1]-multipliers[s+m+2] </a:t>
            </a:r>
          </a:p>
          <a:p>
            <a:pPr marL="114300" indent="0">
              <a:buNone/>
            </a:pPr>
            <a:r>
              <a:rPr lang="en-US" sz="1100" b="1" dirty="0"/>
              <a:t> if (</a:t>
            </a:r>
            <a:r>
              <a:rPr lang="en-US" sz="1100" b="1" dirty="0" err="1"/>
              <a:t>i</a:t>
            </a:r>
            <a:r>
              <a:rPr lang="en-US" sz="1100" b="1" dirty="0"/>
              <a:t>==1) {</a:t>
            </a:r>
          </a:p>
          <a:p>
            <a:pPr marL="114300" indent="0">
              <a:buNone/>
            </a:pPr>
            <a:r>
              <a:rPr lang="en-US" sz="1100" b="1" dirty="0"/>
              <a:t> weights &lt;- c(multipliers[seq(1,s+m)],u0)</a:t>
            </a:r>
          </a:p>
          <a:p>
            <a:pPr marL="114300" indent="0">
              <a:buNone/>
            </a:pPr>
            <a:r>
              <a:rPr lang="en-US" sz="1100" b="1" dirty="0"/>
              <a:t> </a:t>
            </a:r>
            <a:r>
              <a:rPr lang="en-US" sz="1100" b="1" dirty="0" err="1"/>
              <a:t>effvrs</a:t>
            </a:r>
            <a:r>
              <a:rPr lang="en-US" sz="1100" b="1" dirty="0"/>
              <a:t> &lt;- </a:t>
            </a:r>
            <a:r>
              <a:rPr lang="en-US" sz="1100" b="1" dirty="0" err="1"/>
              <a:t>results$objval</a:t>
            </a:r>
            <a:endParaRPr lang="en-US" sz="1100" b="1" dirty="0"/>
          </a:p>
          <a:p>
            <a:pPr marL="114300" indent="0">
              <a:buNone/>
            </a:pPr>
            <a:r>
              <a:rPr lang="en-US" sz="1100" b="1" dirty="0"/>
              <a:t> lambdas &lt;- </a:t>
            </a:r>
            <a:r>
              <a:rPr lang="en-US" sz="1100" b="1" dirty="0" err="1"/>
              <a:t>results$duals</a:t>
            </a:r>
            <a:r>
              <a:rPr lang="en-US" sz="1100" b="1" dirty="0"/>
              <a:t>[seq(1,N)] </a:t>
            </a:r>
          </a:p>
          <a:p>
            <a:pPr marL="114300" indent="0">
              <a:buNone/>
            </a:pPr>
            <a:r>
              <a:rPr lang="en-US" sz="1100" b="1" dirty="0"/>
              <a:t> } else {</a:t>
            </a:r>
          </a:p>
          <a:p>
            <a:pPr marL="114300" indent="0">
              <a:buNone/>
            </a:pPr>
            <a:r>
              <a:rPr lang="en-US" sz="1100" b="1" dirty="0"/>
              <a:t> weights&lt;-</a:t>
            </a:r>
            <a:r>
              <a:rPr lang="en-US" sz="1100" b="1" dirty="0" err="1"/>
              <a:t>rbin</a:t>
            </a:r>
            <a:r>
              <a:rPr lang="en-US" sz="1100" b="1" dirty="0"/>
              <a:t>?(</a:t>
            </a:r>
            <a:r>
              <a:rPr lang="en-US" sz="1100" b="1" dirty="0" err="1"/>
              <a:t>weights,c</a:t>
            </a:r>
            <a:r>
              <a:rPr lang="en-US" sz="1100" b="1" dirty="0"/>
              <a:t>(multipliers[seq(1,s+m)],u0))</a:t>
            </a:r>
          </a:p>
          <a:p>
            <a:pPr marL="114300" indent="0">
              <a:buNone/>
            </a:pPr>
            <a:r>
              <a:rPr lang="en-US" sz="1100" b="1" dirty="0"/>
              <a:t> </a:t>
            </a:r>
            <a:r>
              <a:rPr lang="en-US" sz="1100" b="1" dirty="0" err="1"/>
              <a:t>effvrs</a:t>
            </a:r>
            <a:r>
              <a:rPr lang="en-US" sz="1100" b="1" dirty="0"/>
              <a:t> &lt;- </a:t>
            </a:r>
            <a:r>
              <a:rPr lang="en-US" sz="1100" b="1" dirty="0" err="1"/>
              <a:t>rbind</a:t>
            </a:r>
            <a:r>
              <a:rPr lang="en-US" sz="1100" b="1" dirty="0"/>
              <a:t>(</a:t>
            </a:r>
            <a:r>
              <a:rPr lang="en-US" sz="1100" b="1" dirty="0" err="1"/>
              <a:t>effvrs</a:t>
            </a:r>
            <a:r>
              <a:rPr lang="en-US" sz="1100" b="1" dirty="0"/>
              <a:t> , </a:t>
            </a:r>
            <a:r>
              <a:rPr lang="en-US" sz="1100" b="1" dirty="0" err="1"/>
              <a:t>results$objval</a:t>
            </a:r>
            <a:r>
              <a:rPr lang="en-US" sz="1100" b="1" dirty="0"/>
              <a:t>)</a:t>
            </a:r>
          </a:p>
          <a:p>
            <a:pPr marL="114300" indent="0">
              <a:buNone/>
            </a:pPr>
            <a:r>
              <a:rPr lang="en-US" sz="1100" b="1" dirty="0"/>
              <a:t> lambdas &lt;- </a:t>
            </a:r>
            <a:r>
              <a:rPr lang="en-US" sz="1100" b="1" dirty="0" err="1"/>
              <a:t>rbind</a:t>
            </a:r>
            <a:r>
              <a:rPr lang="en-US" sz="1100" b="1" dirty="0"/>
              <a:t>(</a:t>
            </a:r>
            <a:r>
              <a:rPr lang="en-US" sz="1100" b="1" dirty="0" err="1"/>
              <a:t>lambdas,results$duals</a:t>
            </a:r>
            <a:r>
              <a:rPr lang="en-US" sz="1100" b="1" dirty="0"/>
              <a:t>[seq(1,N)])</a:t>
            </a:r>
          </a:p>
          <a:p>
            <a:pPr marL="114300" indent="0">
              <a:buNone/>
            </a:pPr>
            <a:r>
              <a:rPr lang="en-US" sz="1100" b="1" dirty="0"/>
              <a:t> }</a:t>
            </a:r>
          </a:p>
          <a:p>
            <a:pPr marL="114300" indent="0">
              <a:buNone/>
            </a:pPr>
            <a:r>
              <a:rPr lang="en-US" sz="1100" b="1" dirty="0"/>
              <a:t>}</a:t>
            </a:r>
          </a:p>
        </p:txBody>
      </p:sp>
      <p:sp>
        <p:nvSpPr>
          <p:cNvPr id="2" name="Slide Number Placeholder 1">
            <a:extLst>
              <a:ext uri="{FF2B5EF4-FFF2-40B4-BE49-F238E27FC236}">
                <a16:creationId xmlns:a16="http://schemas.microsoft.com/office/drawing/2014/main" id="{EB25023E-7D4E-189A-3724-B718340E2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19</a:t>
            </a:fld>
            <a:endParaRPr lang="en" sz="1200" b="1" dirty="0"/>
          </a:p>
        </p:txBody>
      </p:sp>
    </p:spTree>
    <p:extLst>
      <p:ext uri="{BB962C8B-B14F-4D97-AF65-F5344CB8AC3E}">
        <p14:creationId xmlns:p14="http://schemas.microsoft.com/office/powerpoint/2010/main" val="858798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4"/>
          <p:cNvSpPr txBox="1">
            <a:spLocks noGrp="1"/>
          </p:cNvSpPr>
          <p:nvPr>
            <p:ph type="title"/>
          </p:nvPr>
        </p:nvSpPr>
        <p:spPr>
          <a:xfrm>
            <a:off x="169525" y="276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Motivation</a:t>
            </a:r>
            <a:endParaRPr b="1" dirty="0"/>
          </a:p>
        </p:txBody>
      </p:sp>
      <p:sp>
        <p:nvSpPr>
          <p:cNvPr id="126" name="Google Shape;126;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sz="2100" b="1" dirty="0"/>
              <a:t>The United States spends the most on healthcare </a:t>
            </a:r>
            <a:endParaRPr sz="2100" b="1" dirty="0"/>
          </a:p>
          <a:p>
            <a:pPr marL="457200" lvl="0" indent="-361950" algn="l" rtl="0">
              <a:lnSpc>
                <a:spcPct val="150000"/>
              </a:lnSpc>
              <a:spcBef>
                <a:spcPts val="0"/>
              </a:spcBef>
              <a:spcAft>
                <a:spcPts val="0"/>
              </a:spcAft>
              <a:buClr>
                <a:schemeClr val="tx1"/>
              </a:buClr>
              <a:buSzPts val="2100"/>
              <a:buChar char="●"/>
            </a:pPr>
            <a:r>
              <a:rPr lang="en" sz="2100" b="1" dirty="0"/>
              <a:t>$1.1 million dollar bill sent to Michael Flor</a:t>
            </a:r>
          </a:p>
          <a:p>
            <a:pPr marL="457200" lvl="0" indent="-361950" algn="l" rtl="0">
              <a:lnSpc>
                <a:spcPct val="150000"/>
              </a:lnSpc>
              <a:spcBef>
                <a:spcPts val="0"/>
              </a:spcBef>
              <a:spcAft>
                <a:spcPts val="0"/>
              </a:spcAft>
              <a:buClr>
                <a:schemeClr val="tx1"/>
              </a:buClr>
              <a:buSzPts val="2100"/>
              <a:buChar char="●"/>
            </a:pPr>
            <a:r>
              <a:rPr lang="en" sz="2100" b="1" dirty="0"/>
              <a:t>Administrative </a:t>
            </a:r>
            <a:r>
              <a:rPr lang="en-US" sz="2100" b="1" dirty="0"/>
              <a:t>complexity</a:t>
            </a:r>
          </a:p>
          <a:p>
            <a:pPr marL="457200" lvl="0" indent="-361950" algn="l" rtl="0">
              <a:lnSpc>
                <a:spcPct val="150000"/>
              </a:lnSpc>
              <a:spcBef>
                <a:spcPts val="0"/>
              </a:spcBef>
              <a:spcAft>
                <a:spcPts val="0"/>
              </a:spcAft>
              <a:buClr>
                <a:schemeClr val="tx1"/>
              </a:buClr>
              <a:buSzPts val="2100"/>
              <a:buChar char="●"/>
            </a:pPr>
            <a:r>
              <a:rPr lang="en-US" sz="2100" b="1" dirty="0"/>
              <a:t>Efficiency</a:t>
            </a:r>
            <a:endParaRPr sz="2100" b="1" dirty="0"/>
          </a:p>
        </p:txBody>
      </p:sp>
      <p:sp>
        <p:nvSpPr>
          <p:cNvPr id="2" name="Slide Number Placeholder 1">
            <a:extLst>
              <a:ext uri="{FF2B5EF4-FFF2-40B4-BE49-F238E27FC236}">
                <a16:creationId xmlns:a16="http://schemas.microsoft.com/office/drawing/2014/main" id="{8B8514F7-A0DF-09B1-590E-1554868A46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a:t>
            </a:fld>
            <a:endParaRPr lang="en" sz="12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 Stochastic Frontier Analysis</a:t>
            </a:r>
            <a:endParaRPr b="1" dirty="0"/>
          </a:p>
        </p:txBody>
      </p:sp>
      <p:sp>
        <p:nvSpPr>
          <p:cNvPr id="186" name="Google Shape;186;p24"/>
          <p:cNvSpPr txBox="1">
            <a:spLocks noGrp="1"/>
          </p:cNvSpPr>
          <p:nvPr>
            <p:ph type="body" idx="1"/>
          </p:nvPr>
        </p:nvSpPr>
        <p:spPr>
          <a:xfrm>
            <a:off x="311700" y="1229875"/>
            <a:ext cx="5828378" cy="2159368"/>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Char char="●"/>
            </a:pPr>
            <a:r>
              <a:rPr lang="en-US" sz="2100" b="1" dirty="0">
                <a:solidFill>
                  <a:srgbClr val="202124"/>
                </a:solidFill>
              </a:rPr>
              <a:t>A parametric approach</a:t>
            </a:r>
          </a:p>
          <a:p>
            <a:pPr marL="457200" lvl="0" indent="-361950" algn="l" rtl="0">
              <a:lnSpc>
                <a:spcPct val="150000"/>
              </a:lnSpc>
              <a:spcBef>
                <a:spcPts val="0"/>
              </a:spcBef>
              <a:spcAft>
                <a:spcPts val="0"/>
              </a:spcAft>
              <a:buSzPts val="2100"/>
              <a:buChar char="●"/>
            </a:pPr>
            <a:r>
              <a:rPr lang="en-US" sz="2100" b="1" dirty="0">
                <a:solidFill>
                  <a:srgbClr val="202124"/>
                </a:solidFill>
              </a:rPr>
              <a:t>Method of economic modeling</a:t>
            </a:r>
          </a:p>
          <a:p>
            <a:pPr marL="457200" lvl="0" indent="-361950" algn="l" rtl="0">
              <a:lnSpc>
                <a:spcPct val="150000"/>
              </a:lnSpc>
              <a:spcBef>
                <a:spcPts val="0"/>
              </a:spcBef>
              <a:spcAft>
                <a:spcPts val="0"/>
              </a:spcAft>
              <a:buSzPts val="2100"/>
              <a:buChar char="●"/>
            </a:pPr>
            <a:r>
              <a:rPr lang="en" sz="2100" b="1" dirty="0">
                <a:solidFill>
                  <a:srgbClr val="202124"/>
                </a:solidFill>
              </a:rPr>
              <a:t>Evaluate productivity and efficiency</a:t>
            </a:r>
            <a:endParaRPr sz="2100" b="1" dirty="0">
              <a:solidFill>
                <a:srgbClr val="202124"/>
              </a:solidFill>
            </a:endParaRPr>
          </a:p>
          <a:p>
            <a:pPr marL="457200" lvl="0" indent="-361950" algn="l" rtl="0">
              <a:lnSpc>
                <a:spcPct val="150000"/>
              </a:lnSpc>
              <a:spcBef>
                <a:spcPts val="0"/>
              </a:spcBef>
              <a:spcAft>
                <a:spcPts val="0"/>
              </a:spcAft>
              <a:buClr>
                <a:srgbClr val="202124"/>
              </a:buClr>
              <a:buSzPts val="2100"/>
              <a:buChar char="●"/>
            </a:pPr>
            <a:r>
              <a:rPr lang="en" sz="2100" b="1" dirty="0">
                <a:solidFill>
                  <a:srgbClr val="202124"/>
                </a:solidFill>
              </a:rPr>
              <a:t>Explicitly account for inefficiency</a:t>
            </a:r>
            <a:endParaRPr sz="2100" b="1" dirty="0">
              <a:solidFill>
                <a:srgbClr val="202124"/>
              </a:solidFill>
            </a:endParaRPr>
          </a:p>
          <a:p>
            <a:pPr marL="457200" lvl="0" indent="0" algn="l" rtl="0">
              <a:lnSpc>
                <a:spcPct val="150000"/>
              </a:lnSpc>
              <a:spcBef>
                <a:spcPts val="1600"/>
              </a:spcBef>
              <a:spcAft>
                <a:spcPts val="0"/>
              </a:spcAft>
              <a:buNone/>
            </a:pPr>
            <a:endParaRPr sz="2100" b="1" dirty="0">
              <a:solidFill>
                <a:srgbClr val="202124"/>
              </a:solidFill>
            </a:endParaRPr>
          </a:p>
          <a:p>
            <a:pPr marL="457200" lvl="0" indent="0" algn="l" rtl="0">
              <a:lnSpc>
                <a:spcPct val="150000"/>
              </a:lnSpc>
              <a:spcBef>
                <a:spcPts val="1600"/>
              </a:spcBef>
              <a:spcAft>
                <a:spcPts val="1600"/>
              </a:spcAft>
              <a:buNone/>
            </a:pPr>
            <a:endParaRPr sz="2100" b="1" dirty="0">
              <a:solidFill>
                <a:srgbClr val="202124"/>
              </a:solidFill>
            </a:endParaRPr>
          </a:p>
        </p:txBody>
      </p:sp>
      <p:sp>
        <p:nvSpPr>
          <p:cNvPr id="2" name="Slide Number Placeholder 1">
            <a:extLst>
              <a:ext uri="{FF2B5EF4-FFF2-40B4-BE49-F238E27FC236}">
                <a16:creationId xmlns:a16="http://schemas.microsoft.com/office/drawing/2014/main" id="{DE8A6419-F973-6E87-C276-0C29F5266E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20</a:t>
            </a:fld>
            <a:endParaRPr lang="en" sz="1200" b="1" dirty="0"/>
          </a:p>
        </p:txBody>
      </p:sp>
      <p:pic>
        <p:nvPicPr>
          <p:cNvPr id="5" name="Picture 4" descr="Diagram&#10;&#10;Description automatically generated">
            <a:extLst>
              <a:ext uri="{FF2B5EF4-FFF2-40B4-BE49-F238E27FC236}">
                <a16:creationId xmlns:a16="http://schemas.microsoft.com/office/drawing/2014/main" id="{D9C40178-BEC8-6AD5-0370-A3F1EED4F498}"/>
              </a:ext>
            </a:extLst>
          </p:cNvPr>
          <p:cNvPicPr>
            <a:picLocks noChangeAspect="1"/>
          </p:cNvPicPr>
          <p:nvPr/>
        </p:nvPicPr>
        <p:blipFill rotWithShape="1">
          <a:blip r:embed="rId3"/>
          <a:srcRect l="380" t="583" r="843" b="1414"/>
          <a:stretch/>
        </p:blipFill>
        <p:spPr>
          <a:xfrm>
            <a:off x="5164111" y="1386766"/>
            <a:ext cx="3845020" cy="223061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Stochastic Frontier Model (SFM)</a:t>
            </a:r>
            <a:endParaRPr b="1"/>
          </a:p>
        </p:txBody>
      </p:sp>
      <p:pic>
        <p:nvPicPr>
          <p:cNvPr id="192" name="Google Shape;192;p25"/>
          <p:cNvPicPr preferRelativeResize="0"/>
          <p:nvPr/>
        </p:nvPicPr>
        <p:blipFill>
          <a:blip r:embed="rId3">
            <a:alphaModFix/>
          </a:blip>
          <a:stretch>
            <a:fillRect/>
          </a:stretch>
        </p:blipFill>
        <p:spPr>
          <a:xfrm>
            <a:off x="492250" y="1113550"/>
            <a:ext cx="3476625" cy="866775"/>
          </a:xfrm>
          <a:prstGeom prst="rect">
            <a:avLst/>
          </a:prstGeom>
          <a:noFill/>
          <a:ln>
            <a:noFill/>
          </a:ln>
        </p:spPr>
      </p:pic>
      <p:sp>
        <p:nvSpPr>
          <p:cNvPr id="193" name="Google Shape;193;p25"/>
          <p:cNvSpPr txBox="1">
            <a:spLocks noGrp="1"/>
          </p:cNvSpPr>
          <p:nvPr>
            <p:ph type="title"/>
          </p:nvPr>
        </p:nvSpPr>
        <p:spPr>
          <a:xfrm>
            <a:off x="492250" y="21565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 (parametric) linear SFM</a:t>
            </a:r>
            <a:endParaRPr b="1"/>
          </a:p>
        </p:txBody>
      </p:sp>
      <p:pic>
        <p:nvPicPr>
          <p:cNvPr id="194" name="Google Shape;194;p25"/>
          <p:cNvPicPr preferRelativeResize="0"/>
          <p:nvPr/>
        </p:nvPicPr>
        <p:blipFill>
          <a:blip r:embed="rId4">
            <a:alphaModFix/>
          </a:blip>
          <a:stretch>
            <a:fillRect/>
          </a:stretch>
        </p:blipFill>
        <p:spPr>
          <a:xfrm>
            <a:off x="235063" y="2861275"/>
            <a:ext cx="3733800" cy="1085850"/>
          </a:xfrm>
          <a:prstGeom prst="rect">
            <a:avLst/>
          </a:prstGeom>
          <a:noFill/>
          <a:ln>
            <a:noFill/>
          </a:ln>
        </p:spPr>
      </p:pic>
      <p:sp>
        <p:nvSpPr>
          <p:cNvPr id="2" name="Slide Number Placeholder 1">
            <a:extLst>
              <a:ext uri="{FF2B5EF4-FFF2-40B4-BE49-F238E27FC236}">
                <a16:creationId xmlns:a16="http://schemas.microsoft.com/office/drawing/2014/main" id="{14DF5184-3AA4-FD69-D72A-9E5964996D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21</a:t>
            </a:fld>
            <a:endParaRPr lang="en" sz="1200" b="1" dirty="0"/>
          </a:p>
        </p:txBody>
      </p:sp>
      <p:pic>
        <p:nvPicPr>
          <p:cNvPr id="3" name="Picture 2" descr="Diagram&#10;&#10;Description automatically generated">
            <a:extLst>
              <a:ext uri="{FF2B5EF4-FFF2-40B4-BE49-F238E27FC236}">
                <a16:creationId xmlns:a16="http://schemas.microsoft.com/office/drawing/2014/main" id="{69617939-589D-B0CC-99D3-97DEEA830134}"/>
              </a:ext>
            </a:extLst>
          </p:cNvPr>
          <p:cNvPicPr>
            <a:picLocks noChangeAspect="1"/>
          </p:cNvPicPr>
          <p:nvPr/>
        </p:nvPicPr>
        <p:blipFill rotWithShape="1">
          <a:blip r:embed="rId5"/>
          <a:srcRect l="380" t="583" r="843" b="1414"/>
          <a:stretch/>
        </p:blipFill>
        <p:spPr>
          <a:xfrm>
            <a:off x="5164111" y="1386766"/>
            <a:ext cx="3845020" cy="22306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Efficiency and Inefficinecy Ranges</a:t>
            </a:r>
            <a:endParaRPr b="1" dirty="0"/>
          </a:p>
        </p:txBody>
      </p:sp>
      <p:sp>
        <p:nvSpPr>
          <p:cNvPr id="2" name="Slide Number Placeholder 1">
            <a:extLst>
              <a:ext uri="{FF2B5EF4-FFF2-40B4-BE49-F238E27FC236}">
                <a16:creationId xmlns:a16="http://schemas.microsoft.com/office/drawing/2014/main" id="{14DF5184-3AA4-FD69-D72A-9E5964996D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22</a:t>
            </a:fld>
            <a:endParaRPr lang="en" sz="1200" b="1" dirty="0"/>
          </a:p>
        </p:txBody>
      </p:sp>
      <p:sp>
        <p:nvSpPr>
          <p:cNvPr id="7" name="Google Shape;186;p24">
            <a:extLst>
              <a:ext uri="{FF2B5EF4-FFF2-40B4-BE49-F238E27FC236}">
                <a16:creationId xmlns:a16="http://schemas.microsoft.com/office/drawing/2014/main" id="{67DDF78E-D29C-535D-F729-215099E95781}"/>
              </a:ext>
            </a:extLst>
          </p:cNvPr>
          <p:cNvSpPr txBox="1">
            <a:spLocks noGrp="1"/>
          </p:cNvSpPr>
          <p:nvPr>
            <p:ph type="body" idx="1"/>
          </p:nvPr>
        </p:nvSpPr>
        <p:spPr>
          <a:xfrm>
            <a:off x="311700" y="1229875"/>
            <a:ext cx="4140379" cy="33390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US" sz="2100" b="1" dirty="0">
                <a:solidFill>
                  <a:srgbClr val="202124"/>
                </a:solidFill>
              </a:rPr>
              <a:t>Efficient </a:t>
            </a:r>
          </a:p>
          <a:p>
            <a:pPr lvl="1" indent="-361950">
              <a:lnSpc>
                <a:spcPct val="150000"/>
              </a:lnSpc>
              <a:spcBef>
                <a:spcPts val="0"/>
              </a:spcBef>
              <a:buClr>
                <a:schemeClr val="tx1"/>
              </a:buClr>
              <a:buSzPts val="2100"/>
              <a:buFont typeface="Courier New" panose="02070309020205020404" pitchFamily="49" charset="0"/>
              <a:buChar char="o"/>
            </a:pPr>
            <a:r>
              <a:rPr lang="en-US" sz="2000" b="1" dirty="0">
                <a:solidFill>
                  <a:srgbClr val="202124"/>
                </a:solidFill>
              </a:rPr>
              <a:t>Score of 0.8 to 1 </a:t>
            </a:r>
          </a:p>
          <a:p>
            <a:pPr marL="457200" lvl="0" indent="-361950" algn="l" rtl="0">
              <a:lnSpc>
                <a:spcPct val="150000"/>
              </a:lnSpc>
              <a:spcBef>
                <a:spcPts val="0"/>
              </a:spcBef>
              <a:spcAft>
                <a:spcPts val="0"/>
              </a:spcAft>
              <a:buClr>
                <a:schemeClr val="tx1"/>
              </a:buClr>
              <a:buSzPts val="2100"/>
              <a:buChar char="●"/>
            </a:pPr>
            <a:r>
              <a:rPr lang="en-US" sz="2100" b="1" dirty="0">
                <a:solidFill>
                  <a:srgbClr val="202124"/>
                </a:solidFill>
              </a:rPr>
              <a:t>Inefficient </a:t>
            </a:r>
          </a:p>
          <a:p>
            <a:pPr lvl="1" indent="-361950">
              <a:lnSpc>
                <a:spcPct val="150000"/>
              </a:lnSpc>
              <a:spcBef>
                <a:spcPts val="0"/>
              </a:spcBef>
              <a:buClr>
                <a:schemeClr val="tx1"/>
              </a:buClr>
              <a:buSzPts val="2100"/>
              <a:buFont typeface="Courier New" panose="02070309020205020404" pitchFamily="49" charset="0"/>
              <a:buChar char="o"/>
            </a:pPr>
            <a:r>
              <a:rPr lang="en-US" sz="2000" b="1" dirty="0">
                <a:solidFill>
                  <a:srgbClr val="202124"/>
                </a:solidFill>
              </a:rPr>
              <a:t>Score of 0 to 0.79 </a:t>
            </a:r>
            <a:endParaRPr sz="2000" b="1" dirty="0">
              <a:solidFill>
                <a:srgbClr val="202124"/>
              </a:solidFill>
            </a:endParaRPr>
          </a:p>
        </p:txBody>
      </p:sp>
      <p:pic>
        <p:nvPicPr>
          <p:cNvPr id="4" name="Graphic 3">
            <a:extLst>
              <a:ext uri="{FF2B5EF4-FFF2-40B4-BE49-F238E27FC236}">
                <a16:creationId xmlns:a16="http://schemas.microsoft.com/office/drawing/2014/main" id="{74EB983E-71F2-C794-FE1F-60EE6F18A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4185" y="1486369"/>
            <a:ext cx="3143250" cy="1885950"/>
          </a:xfrm>
          <a:prstGeom prst="rect">
            <a:avLst/>
          </a:prstGeom>
        </p:spPr>
      </p:pic>
    </p:spTree>
    <p:extLst>
      <p:ext uri="{BB962C8B-B14F-4D97-AF65-F5344CB8AC3E}">
        <p14:creationId xmlns:p14="http://schemas.microsoft.com/office/powerpoint/2010/main" val="406964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Efficiency (2011 to 2020)</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23</a:t>
            </a:fld>
            <a:endParaRPr lang="en" sz="1200" b="1" dirty="0"/>
          </a:p>
        </p:txBody>
      </p:sp>
      <p:pic>
        <p:nvPicPr>
          <p:cNvPr id="10" name="Picture 9">
            <a:extLst>
              <a:ext uri="{FF2B5EF4-FFF2-40B4-BE49-F238E27FC236}">
                <a16:creationId xmlns:a16="http://schemas.microsoft.com/office/drawing/2014/main" id="{BB0DB629-2D5C-DC24-1B87-671767054EBA}"/>
              </a:ext>
            </a:extLst>
          </p:cNvPr>
          <p:cNvPicPr>
            <a:picLocks noChangeAspect="1"/>
          </p:cNvPicPr>
          <p:nvPr/>
        </p:nvPicPr>
        <p:blipFill rotWithShape="1">
          <a:blip r:embed="rId3"/>
          <a:srcRect r="7570"/>
          <a:stretch/>
        </p:blipFill>
        <p:spPr>
          <a:xfrm>
            <a:off x="251244" y="1584193"/>
            <a:ext cx="6611276" cy="2582914"/>
          </a:xfrm>
          <a:prstGeom prst="rect">
            <a:avLst/>
          </a:prstGeom>
        </p:spPr>
      </p:pic>
      <p:sp>
        <p:nvSpPr>
          <p:cNvPr id="5" name="TextBox 4">
            <a:extLst>
              <a:ext uri="{FF2B5EF4-FFF2-40B4-BE49-F238E27FC236}">
                <a16:creationId xmlns:a16="http://schemas.microsoft.com/office/drawing/2014/main" id="{64716431-4551-176E-2C9F-5C62C8BF1A2C}"/>
              </a:ext>
            </a:extLst>
          </p:cNvPr>
          <p:cNvSpPr txBox="1"/>
          <p:nvPr/>
        </p:nvSpPr>
        <p:spPr>
          <a:xfrm>
            <a:off x="1057984" y="1488714"/>
            <a:ext cx="136026" cy="2342698"/>
          </a:xfrm>
          <a:prstGeom prst="rect">
            <a:avLst/>
          </a:prstGeom>
          <a:solidFill>
            <a:schemeClr val="bg1"/>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8695C799-D8A3-6D47-0E9A-6DFDAB578CBF}"/>
              </a:ext>
            </a:extLst>
          </p:cNvPr>
          <p:cNvPicPr>
            <a:picLocks noChangeAspect="1"/>
          </p:cNvPicPr>
          <p:nvPr/>
        </p:nvPicPr>
        <p:blipFill rotWithShape="1">
          <a:blip r:embed="rId4"/>
          <a:srcRect l="82162" t="37946" b="38104"/>
          <a:stretch/>
        </p:blipFill>
        <p:spPr>
          <a:xfrm>
            <a:off x="7017940" y="2267850"/>
            <a:ext cx="1347982" cy="607800"/>
          </a:xfrm>
          <a:prstGeom prst="rect">
            <a:avLst/>
          </a:prstGeom>
        </p:spPr>
      </p:pic>
    </p:spTree>
    <p:extLst>
      <p:ext uri="{BB962C8B-B14F-4D97-AF65-F5344CB8AC3E}">
        <p14:creationId xmlns:p14="http://schemas.microsoft.com/office/powerpoint/2010/main" val="119147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Administrative Complexity Level</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24</a:t>
            </a:fld>
            <a:endParaRPr lang="en" sz="1200" b="1" dirty="0"/>
          </a:p>
        </p:txBody>
      </p:sp>
      <p:pic>
        <p:nvPicPr>
          <p:cNvPr id="8" name="Picture 7">
            <a:extLst>
              <a:ext uri="{FF2B5EF4-FFF2-40B4-BE49-F238E27FC236}">
                <a16:creationId xmlns:a16="http://schemas.microsoft.com/office/drawing/2014/main" id="{FF448E23-14FF-0447-1E41-BCC7765D01DC}"/>
              </a:ext>
            </a:extLst>
          </p:cNvPr>
          <p:cNvPicPr>
            <a:picLocks noChangeAspect="1"/>
          </p:cNvPicPr>
          <p:nvPr/>
        </p:nvPicPr>
        <p:blipFill rotWithShape="1">
          <a:blip r:embed="rId3"/>
          <a:srcRect r="18422"/>
          <a:stretch/>
        </p:blipFill>
        <p:spPr>
          <a:xfrm>
            <a:off x="311700" y="1518963"/>
            <a:ext cx="6545749" cy="2694639"/>
          </a:xfrm>
          <a:prstGeom prst="rect">
            <a:avLst/>
          </a:prstGeom>
        </p:spPr>
      </p:pic>
      <p:sp>
        <p:nvSpPr>
          <p:cNvPr id="9" name="TextBox 8">
            <a:extLst>
              <a:ext uri="{FF2B5EF4-FFF2-40B4-BE49-F238E27FC236}">
                <a16:creationId xmlns:a16="http://schemas.microsoft.com/office/drawing/2014/main" id="{1613B302-EEF0-42C2-EF1A-DD154BE56D03}"/>
              </a:ext>
            </a:extLst>
          </p:cNvPr>
          <p:cNvSpPr txBox="1"/>
          <p:nvPr/>
        </p:nvSpPr>
        <p:spPr>
          <a:xfrm>
            <a:off x="1050426" y="1617203"/>
            <a:ext cx="151141" cy="2276605"/>
          </a:xfrm>
          <a:prstGeom prst="rect">
            <a:avLst/>
          </a:prstGeom>
          <a:solidFill>
            <a:schemeClr val="bg1"/>
          </a:solidFill>
        </p:spPr>
        <p:txBody>
          <a:bodyPr wrap="square" rtlCol="0">
            <a:spAutoFit/>
          </a:bodyPr>
          <a:lstStyle/>
          <a:p>
            <a:endParaRPr lang="en-US" dirty="0"/>
          </a:p>
        </p:txBody>
      </p:sp>
      <p:pic>
        <p:nvPicPr>
          <p:cNvPr id="12" name="Picture 11">
            <a:extLst>
              <a:ext uri="{FF2B5EF4-FFF2-40B4-BE49-F238E27FC236}">
                <a16:creationId xmlns:a16="http://schemas.microsoft.com/office/drawing/2014/main" id="{950DF741-C4A1-16E7-2C3F-A1063BA70CA3}"/>
              </a:ext>
            </a:extLst>
          </p:cNvPr>
          <p:cNvPicPr>
            <a:picLocks noChangeAspect="1"/>
          </p:cNvPicPr>
          <p:nvPr/>
        </p:nvPicPr>
        <p:blipFill rotWithShape="1">
          <a:blip r:embed="rId3"/>
          <a:srcRect l="82162" t="37946" b="38104"/>
          <a:stretch/>
        </p:blipFill>
        <p:spPr>
          <a:xfrm>
            <a:off x="7112449" y="2258482"/>
            <a:ext cx="1347982" cy="607800"/>
          </a:xfrm>
          <a:prstGeom prst="rect">
            <a:avLst/>
          </a:prstGeom>
        </p:spPr>
      </p:pic>
    </p:spTree>
    <p:extLst>
      <p:ext uri="{BB962C8B-B14F-4D97-AF65-F5344CB8AC3E}">
        <p14:creationId xmlns:p14="http://schemas.microsoft.com/office/powerpoint/2010/main" val="3804027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Annual Efficiency % (2011 to 2020)</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25</a:t>
            </a:fld>
            <a:endParaRPr lang="en" sz="1200" b="1" dirty="0"/>
          </a:p>
        </p:txBody>
      </p:sp>
      <p:pic>
        <p:nvPicPr>
          <p:cNvPr id="15" name="Picture 14">
            <a:extLst>
              <a:ext uri="{FF2B5EF4-FFF2-40B4-BE49-F238E27FC236}">
                <a16:creationId xmlns:a16="http://schemas.microsoft.com/office/drawing/2014/main" id="{DF2E9D1D-6935-38A7-7946-2F5C10F5B129}"/>
              </a:ext>
            </a:extLst>
          </p:cNvPr>
          <p:cNvPicPr>
            <a:picLocks noChangeAspect="1"/>
          </p:cNvPicPr>
          <p:nvPr/>
        </p:nvPicPr>
        <p:blipFill>
          <a:blip r:embed="rId3"/>
          <a:stretch>
            <a:fillRect/>
          </a:stretch>
        </p:blipFill>
        <p:spPr>
          <a:xfrm>
            <a:off x="236304" y="1047618"/>
            <a:ext cx="6292965" cy="3472938"/>
          </a:xfrm>
          <a:prstGeom prst="rect">
            <a:avLst/>
          </a:prstGeom>
        </p:spPr>
      </p:pic>
      <p:sp>
        <p:nvSpPr>
          <p:cNvPr id="6" name="TextBox 5">
            <a:extLst>
              <a:ext uri="{FF2B5EF4-FFF2-40B4-BE49-F238E27FC236}">
                <a16:creationId xmlns:a16="http://schemas.microsoft.com/office/drawing/2014/main" id="{90863468-4857-4F54-C338-6C9ACCA456B1}"/>
              </a:ext>
            </a:extLst>
          </p:cNvPr>
          <p:cNvSpPr txBox="1"/>
          <p:nvPr/>
        </p:nvSpPr>
        <p:spPr>
          <a:xfrm>
            <a:off x="853944" y="1133554"/>
            <a:ext cx="120912" cy="2773428"/>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61FFE9B3-CFBE-2BD7-D496-C7B827073E37}"/>
              </a:ext>
            </a:extLst>
          </p:cNvPr>
          <p:cNvPicPr>
            <a:picLocks noChangeAspect="1"/>
          </p:cNvPicPr>
          <p:nvPr/>
        </p:nvPicPr>
        <p:blipFill rotWithShape="1">
          <a:blip r:embed="rId4"/>
          <a:srcRect l="82162" t="37946" b="38104"/>
          <a:stretch/>
        </p:blipFill>
        <p:spPr>
          <a:xfrm>
            <a:off x="6778651" y="2216368"/>
            <a:ext cx="1347982" cy="607800"/>
          </a:xfrm>
          <a:prstGeom prst="rect">
            <a:avLst/>
          </a:prstGeom>
        </p:spPr>
      </p:pic>
    </p:spTree>
    <p:extLst>
      <p:ext uri="{BB962C8B-B14F-4D97-AF65-F5344CB8AC3E}">
        <p14:creationId xmlns:p14="http://schemas.microsoft.com/office/powerpoint/2010/main" val="2726093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26</a:t>
            </a:fld>
            <a:endParaRPr lang="en" sz="1200" b="1" dirty="0"/>
          </a:p>
        </p:txBody>
      </p:sp>
      <p:sp>
        <p:nvSpPr>
          <p:cNvPr id="3" name="Google Shape;179;p23">
            <a:extLst>
              <a:ext uri="{FF2B5EF4-FFF2-40B4-BE49-F238E27FC236}">
                <a16:creationId xmlns:a16="http://schemas.microsoft.com/office/drawing/2014/main" id="{2ED3DEA9-0B4C-88A1-D562-64BDABCA4469}"/>
              </a:ext>
            </a:extLst>
          </p:cNvPr>
          <p:cNvSpPr txBox="1">
            <a:spLocks/>
          </p:cNvSpPr>
          <p:nvPr/>
        </p:nvSpPr>
        <p:spPr>
          <a:xfrm>
            <a:off x="392966" y="305064"/>
            <a:ext cx="8520600"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US" b="1" dirty="0"/>
              <a:t>Hospitals Annual Efficiency Trends</a:t>
            </a:r>
          </a:p>
        </p:txBody>
      </p:sp>
      <p:pic>
        <p:nvPicPr>
          <p:cNvPr id="8" name="Picture 7">
            <a:extLst>
              <a:ext uri="{FF2B5EF4-FFF2-40B4-BE49-F238E27FC236}">
                <a16:creationId xmlns:a16="http://schemas.microsoft.com/office/drawing/2014/main" id="{64C5CBA4-1A10-4E71-D268-36AA3C6BC62E}"/>
              </a:ext>
            </a:extLst>
          </p:cNvPr>
          <p:cNvPicPr>
            <a:picLocks noChangeAspect="1"/>
          </p:cNvPicPr>
          <p:nvPr/>
        </p:nvPicPr>
        <p:blipFill rotWithShape="1">
          <a:blip r:embed="rId3"/>
          <a:srcRect r="23446"/>
          <a:stretch/>
        </p:blipFill>
        <p:spPr>
          <a:xfrm>
            <a:off x="245709" y="1011675"/>
            <a:ext cx="6071964" cy="3732051"/>
          </a:xfrm>
          <a:prstGeom prst="rect">
            <a:avLst/>
          </a:prstGeom>
          <a:ln>
            <a:noFill/>
          </a:ln>
          <a:effectLst/>
        </p:spPr>
      </p:pic>
      <p:pic>
        <p:nvPicPr>
          <p:cNvPr id="9" name="Picture 8">
            <a:extLst>
              <a:ext uri="{FF2B5EF4-FFF2-40B4-BE49-F238E27FC236}">
                <a16:creationId xmlns:a16="http://schemas.microsoft.com/office/drawing/2014/main" id="{5476156F-C298-82EA-23C5-7A335EFF48AB}"/>
              </a:ext>
            </a:extLst>
          </p:cNvPr>
          <p:cNvPicPr>
            <a:picLocks noChangeAspect="1"/>
          </p:cNvPicPr>
          <p:nvPr/>
        </p:nvPicPr>
        <p:blipFill rotWithShape="1">
          <a:blip r:embed="rId3"/>
          <a:srcRect l="76096" t="23171" b="27469"/>
          <a:stretch/>
        </p:blipFill>
        <p:spPr>
          <a:xfrm>
            <a:off x="6819297" y="1774484"/>
            <a:ext cx="1641134" cy="1594532"/>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08689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Top 5 Vs Bottom 5 Inefficient Hospitals</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27</a:t>
            </a:fld>
            <a:endParaRPr lang="en" sz="1200" b="1" dirty="0"/>
          </a:p>
        </p:txBody>
      </p:sp>
      <p:pic>
        <p:nvPicPr>
          <p:cNvPr id="9" name="Picture 8">
            <a:extLst>
              <a:ext uri="{FF2B5EF4-FFF2-40B4-BE49-F238E27FC236}">
                <a16:creationId xmlns:a16="http://schemas.microsoft.com/office/drawing/2014/main" id="{078808F6-32D0-8E1D-BDA0-68E405E36CDE}"/>
              </a:ext>
            </a:extLst>
          </p:cNvPr>
          <p:cNvPicPr>
            <a:picLocks noChangeAspect="1"/>
          </p:cNvPicPr>
          <p:nvPr/>
        </p:nvPicPr>
        <p:blipFill rotWithShape="1">
          <a:blip r:embed="rId3"/>
          <a:srcRect t="3020" r="861" b="5024"/>
          <a:stretch/>
        </p:blipFill>
        <p:spPr>
          <a:xfrm>
            <a:off x="311700" y="2975547"/>
            <a:ext cx="6149556" cy="1818135"/>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a:extLst>
              <a:ext uri="{FF2B5EF4-FFF2-40B4-BE49-F238E27FC236}">
                <a16:creationId xmlns:a16="http://schemas.microsoft.com/office/drawing/2014/main" id="{984FA7F9-2847-90D9-E243-6E980AC11D58}"/>
              </a:ext>
            </a:extLst>
          </p:cNvPr>
          <p:cNvPicPr>
            <a:picLocks noChangeAspect="1"/>
          </p:cNvPicPr>
          <p:nvPr/>
        </p:nvPicPr>
        <p:blipFill rotWithShape="1">
          <a:blip r:embed="rId4"/>
          <a:srcRect l="1665" t="3495" r="18688" b="5070"/>
          <a:stretch/>
        </p:blipFill>
        <p:spPr>
          <a:xfrm>
            <a:off x="430750" y="812952"/>
            <a:ext cx="5954936" cy="2162596"/>
          </a:xfrm>
          <a:prstGeom prst="rect">
            <a:avLst/>
          </a:prstGeom>
        </p:spPr>
      </p:pic>
      <p:pic>
        <p:nvPicPr>
          <p:cNvPr id="15" name="Picture 14">
            <a:extLst>
              <a:ext uri="{FF2B5EF4-FFF2-40B4-BE49-F238E27FC236}">
                <a16:creationId xmlns:a16="http://schemas.microsoft.com/office/drawing/2014/main" id="{9A6D6432-5558-3121-05DA-E7CDDB3476D5}"/>
              </a:ext>
            </a:extLst>
          </p:cNvPr>
          <p:cNvPicPr>
            <a:picLocks noChangeAspect="1"/>
          </p:cNvPicPr>
          <p:nvPr/>
        </p:nvPicPr>
        <p:blipFill rotWithShape="1">
          <a:blip r:embed="rId4"/>
          <a:srcRect l="83125" t="17955" r="1466" b="28586"/>
          <a:stretch/>
        </p:blipFill>
        <p:spPr>
          <a:xfrm>
            <a:off x="6937348" y="1407634"/>
            <a:ext cx="1600227" cy="1870114"/>
          </a:xfrm>
          <a:prstGeom prst="rect">
            <a:avLst/>
          </a:prstGeom>
        </p:spPr>
      </p:pic>
    </p:spTree>
    <p:extLst>
      <p:ext uri="{BB962C8B-B14F-4D97-AF65-F5344CB8AC3E}">
        <p14:creationId xmlns:p14="http://schemas.microsoft.com/office/powerpoint/2010/main" val="3101644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Efficient Hospitals Annual Trends</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28</a:t>
            </a:fld>
            <a:endParaRPr lang="en" sz="1200" b="1" dirty="0"/>
          </a:p>
        </p:txBody>
      </p:sp>
      <p:pic>
        <p:nvPicPr>
          <p:cNvPr id="7" name="Picture 6">
            <a:extLst>
              <a:ext uri="{FF2B5EF4-FFF2-40B4-BE49-F238E27FC236}">
                <a16:creationId xmlns:a16="http://schemas.microsoft.com/office/drawing/2014/main" id="{552E115D-6B47-6506-80BC-CB6F18316FD2}"/>
              </a:ext>
            </a:extLst>
          </p:cNvPr>
          <p:cNvPicPr>
            <a:picLocks noChangeAspect="1"/>
          </p:cNvPicPr>
          <p:nvPr/>
        </p:nvPicPr>
        <p:blipFill rotWithShape="1">
          <a:blip r:embed="rId3"/>
          <a:srcRect r="23419"/>
          <a:stretch/>
        </p:blipFill>
        <p:spPr>
          <a:xfrm>
            <a:off x="205902" y="1075485"/>
            <a:ext cx="6454622" cy="3345374"/>
          </a:xfrm>
          <a:prstGeom prst="rect">
            <a:avLst/>
          </a:prstGeom>
          <a:ln>
            <a:noFill/>
          </a:ln>
          <a:effectLst/>
        </p:spPr>
      </p:pic>
      <p:pic>
        <p:nvPicPr>
          <p:cNvPr id="8" name="Picture 7">
            <a:extLst>
              <a:ext uri="{FF2B5EF4-FFF2-40B4-BE49-F238E27FC236}">
                <a16:creationId xmlns:a16="http://schemas.microsoft.com/office/drawing/2014/main" id="{E7285444-1D0F-BA45-E3F6-E8D5843BB295}"/>
              </a:ext>
            </a:extLst>
          </p:cNvPr>
          <p:cNvPicPr>
            <a:picLocks noChangeAspect="1"/>
          </p:cNvPicPr>
          <p:nvPr/>
        </p:nvPicPr>
        <p:blipFill>
          <a:blip r:embed="rId4"/>
          <a:stretch>
            <a:fillRect/>
          </a:stretch>
        </p:blipFill>
        <p:spPr>
          <a:xfrm>
            <a:off x="6966927" y="1583034"/>
            <a:ext cx="1603387" cy="1871634"/>
          </a:xfrm>
          <a:prstGeom prst="rect">
            <a:avLst/>
          </a:prstGeom>
        </p:spPr>
      </p:pic>
    </p:spTree>
    <p:extLst>
      <p:ext uri="{BB962C8B-B14F-4D97-AF65-F5344CB8AC3E}">
        <p14:creationId xmlns:p14="http://schemas.microsoft.com/office/powerpoint/2010/main" val="3274367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311700" y="251303"/>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Top Efficient Hospital Annual Trends</a:t>
            </a:r>
            <a:endParaRPr b="1" dirty="0"/>
          </a:p>
        </p:txBody>
      </p:sp>
      <p:sp>
        <p:nvSpPr>
          <p:cNvPr id="2" name="Slide Number Placeholder 1">
            <a:extLst>
              <a:ext uri="{FF2B5EF4-FFF2-40B4-BE49-F238E27FC236}">
                <a16:creationId xmlns:a16="http://schemas.microsoft.com/office/drawing/2014/main" id="{2507E087-E64E-5DD4-16FE-0F23655F6E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29</a:t>
            </a:fld>
            <a:endParaRPr lang="en" sz="1200" b="1" dirty="0"/>
          </a:p>
        </p:txBody>
      </p:sp>
      <p:pic>
        <p:nvPicPr>
          <p:cNvPr id="7" name="Picture 6">
            <a:extLst>
              <a:ext uri="{FF2B5EF4-FFF2-40B4-BE49-F238E27FC236}">
                <a16:creationId xmlns:a16="http://schemas.microsoft.com/office/drawing/2014/main" id="{EE415534-5E31-10F6-5585-1DB8A93F64B6}"/>
              </a:ext>
            </a:extLst>
          </p:cNvPr>
          <p:cNvPicPr>
            <a:picLocks noChangeAspect="1"/>
          </p:cNvPicPr>
          <p:nvPr/>
        </p:nvPicPr>
        <p:blipFill rotWithShape="1">
          <a:blip r:embed="rId3"/>
          <a:srcRect t="2014" r="22651" b="4641"/>
          <a:stretch/>
        </p:blipFill>
        <p:spPr>
          <a:xfrm>
            <a:off x="145447" y="1102238"/>
            <a:ext cx="6445014" cy="3303507"/>
          </a:xfrm>
          <a:prstGeom prst="rect">
            <a:avLst/>
          </a:prstGeom>
          <a:ln>
            <a:noFill/>
          </a:ln>
          <a:effectLst/>
        </p:spPr>
      </p:pic>
      <p:pic>
        <p:nvPicPr>
          <p:cNvPr id="8" name="Picture 7">
            <a:extLst>
              <a:ext uri="{FF2B5EF4-FFF2-40B4-BE49-F238E27FC236}">
                <a16:creationId xmlns:a16="http://schemas.microsoft.com/office/drawing/2014/main" id="{5C5DD84C-A3D4-9D23-66F3-DC97107260AE}"/>
              </a:ext>
            </a:extLst>
          </p:cNvPr>
          <p:cNvPicPr>
            <a:picLocks noChangeAspect="1"/>
          </p:cNvPicPr>
          <p:nvPr/>
        </p:nvPicPr>
        <p:blipFill>
          <a:blip r:embed="rId4"/>
          <a:stretch>
            <a:fillRect/>
          </a:stretch>
        </p:blipFill>
        <p:spPr>
          <a:xfrm>
            <a:off x="7017316" y="1635933"/>
            <a:ext cx="1603387" cy="1871634"/>
          </a:xfrm>
          <a:prstGeom prst="rect">
            <a:avLst/>
          </a:prstGeom>
        </p:spPr>
      </p:pic>
    </p:spTree>
    <p:extLst>
      <p:ext uri="{BB962C8B-B14F-4D97-AF65-F5344CB8AC3E}">
        <p14:creationId xmlns:p14="http://schemas.microsoft.com/office/powerpoint/2010/main" val="338225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Questions And Goals</a:t>
            </a:r>
            <a:endParaRPr b="1" dirty="0"/>
          </a:p>
        </p:txBody>
      </p:sp>
      <p:sp>
        <p:nvSpPr>
          <p:cNvPr id="132" name="Google Shape;132;p15"/>
          <p:cNvSpPr txBox="1">
            <a:spLocks noGrp="1"/>
          </p:cNvSpPr>
          <p:nvPr>
            <p:ph type="body" idx="1"/>
          </p:nvPr>
        </p:nvSpPr>
        <p:spPr>
          <a:xfrm>
            <a:off x="311700" y="1017800"/>
            <a:ext cx="8520600" cy="33390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b="1" dirty="0"/>
              <a:t>Administrative complexity and service cost</a:t>
            </a:r>
            <a:endParaRPr b="1" dirty="0"/>
          </a:p>
          <a:p>
            <a:pPr marL="457200" lvl="0" indent="-361950" algn="l" rtl="0">
              <a:lnSpc>
                <a:spcPct val="150000"/>
              </a:lnSpc>
              <a:spcBef>
                <a:spcPts val="0"/>
              </a:spcBef>
              <a:spcAft>
                <a:spcPts val="0"/>
              </a:spcAft>
              <a:buClr>
                <a:schemeClr val="tx1"/>
              </a:buClr>
              <a:buSzPts val="2100"/>
              <a:buChar char="●"/>
            </a:pPr>
            <a:r>
              <a:rPr lang="en" b="1" dirty="0"/>
              <a:t>Hospital efficiency confounding variables</a:t>
            </a:r>
          </a:p>
          <a:p>
            <a:pPr lvl="1" indent="-361950">
              <a:lnSpc>
                <a:spcPct val="150000"/>
              </a:lnSpc>
              <a:spcBef>
                <a:spcPts val="0"/>
              </a:spcBef>
              <a:buClr>
                <a:schemeClr val="tx1"/>
              </a:buClr>
              <a:buSzPts val="2100"/>
              <a:buFont typeface="Courier New" panose="02070309020205020404" pitchFamily="49" charset="0"/>
              <a:buChar char="o"/>
            </a:pPr>
            <a:r>
              <a:rPr lang="en" sz="1800" b="1" dirty="0"/>
              <a:t>Location</a:t>
            </a:r>
          </a:p>
          <a:p>
            <a:pPr lvl="1" indent="-361950">
              <a:lnSpc>
                <a:spcPct val="150000"/>
              </a:lnSpc>
              <a:spcBef>
                <a:spcPts val="0"/>
              </a:spcBef>
              <a:buClr>
                <a:schemeClr val="tx1"/>
              </a:buClr>
              <a:buSzPts val="2100"/>
              <a:buFont typeface="Courier New" panose="02070309020205020404" pitchFamily="49" charset="0"/>
              <a:buChar char="o"/>
            </a:pPr>
            <a:r>
              <a:rPr lang="en" sz="1800" b="1" dirty="0"/>
              <a:t>Size</a:t>
            </a:r>
          </a:p>
          <a:p>
            <a:pPr lvl="1" indent="-361950">
              <a:lnSpc>
                <a:spcPct val="150000"/>
              </a:lnSpc>
              <a:spcBef>
                <a:spcPts val="0"/>
              </a:spcBef>
              <a:buClr>
                <a:schemeClr val="tx1"/>
              </a:buClr>
              <a:buSzPts val="2100"/>
              <a:buFont typeface="Courier New" panose="02070309020205020404" pitchFamily="49" charset="0"/>
              <a:buChar char="o"/>
            </a:pPr>
            <a:r>
              <a:rPr lang="en" sz="1800" b="1" dirty="0"/>
              <a:t>Demography</a:t>
            </a:r>
          </a:p>
          <a:p>
            <a:pPr marL="457200" lvl="0" indent="-361950" algn="l" rtl="0">
              <a:lnSpc>
                <a:spcPct val="150000"/>
              </a:lnSpc>
              <a:spcBef>
                <a:spcPts val="0"/>
              </a:spcBef>
              <a:spcAft>
                <a:spcPts val="0"/>
              </a:spcAft>
              <a:buClr>
                <a:schemeClr val="tx1"/>
              </a:buClr>
              <a:buSzPct val="117000"/>
              <a:buChar char="●"/>
            </a:pPr>
            <a:r>
              <a:rPr lang="en-US" b="1" dirty="0"/>
              <a:t>Calculate hospital efficiency score</a:t>
            </a:r>
          </a:p>
          <a:p>
            <a:pPr marL="457200" lvl="0" indent="-361950" algn="l" rtl="0">
              <a:lnSpc>
                <a:spcPct val="150000"/>
              </a:lnSpc>
              <a:spcBef>
                <a:spcPts val="0"/>
              </a:spcBef>
              <a:spcAft>
                <a:spcPts val="0"/>
              </a:spcAft>
              <a:buClr>
                <a:schemeClr val="tx1"/>
              </a:buClr>
              <a:buSzPct val="117000"/>
              <a:buChar char="●"/>
            </a:pPr>
            <a:r>
              <a:rPr lang="en-US" b="1" dirty="0"/>
              <a:t>Optimize efficiency score</a:t>
            </a:r>
          </a:p>
          <a:p>
            <a:pPr indent="-361950">
              <a:lnSpc>
                <a:spcPct val="150000"/>
              </a:lnSpc>
              <a:buClr>
                <a:schemeClr val="tx1"/>
              </a:buClr>
              <a:buSzPct val="117000"/>
            </a:pPr>
            <a:r>
              <a:rPr lang="en-US" b="1" dirty="0"/>
              <a:t>Reduce hospital waste in administrative cost</a:t>
            </a:r>
          </a:p>
        </p:txBody>
      </p:sp>
      <p:sp>
        <p:nvSpPr>
          <p:cNvPr id="2" name="Slide Number Placeholder 1">
            <a:extLst>
              <a:ext uri="{FF2B5EF4-FFF2-40B4-BE49-F238E27FC236}">
                <a16:creationId xmlns:a16="http://schemas.microsoft.com/office/drawing/2014/main" id="{E0ADC20C-E039-42EF-1C93-EC7961A7EC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3</a:t>
            </a:fld>
            <a:endParaRPr lang="en" sz="12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 Observation</a:t>
            </a:r>
            <a:endParaRPr b="1" dirty="0"/>
          </a:p>
        </p:txBody>
      </p:sp>
      <p:sp>
        <p:nvSpPr>
          <p:cNvPr id="212" name="Google Shape;212;p28"/>
          <p:cNvSpPr txBox="1">
            <a:spLocks noGrp="1"/>
          </p:cNvSpPr>
          <p:nvPr>
            <p:ph type="body" idx="1"/>
          </p:nvPr>
        </p:nvSpPr>
        <p:spPr>
          <a:xfrm>
            <a:off x="311700" y="1229875"/>
            <a:ext cx="5227966" cy="33390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sz="1700" b="1" dirty="0">
                <a:solidFill>
                  <a:srgbClr val="202124"/>
                </a:solidFill>
              </a:rPr>
              <a:t>95% of hospitals have low efficiency </a:t>
            </a:r>
          </a:p>
          <a:p>
            <a:pPr marL="457200" lvl="0" indent="-361950" algn="l" rtl="0">
              <a:lnSpc>
                <a:spcPct val="150000"/>
              </a:lnSpc>
              <a:spcBef>
                <a:spcPts val="0"/>
              </a:spcBef>
              <a:spcAft>
                <a:spcPts val="0"/>
              </a:spcAft>
              <a:buClr>
                <a:schemeClr val="tx1"/>
              </a:buClr>
              <a:buSzPts val="2100"/>
              <a:buChar char="●"/>
            </a:pPr>
            <a:r>
              <a:rPr lang="en" sz="1700" b="1" dirty="0">
                <a:solidFill>
                  <a:srgbClr val="202124"/>
                </a:solidFill>
              </a:rPr>
              <a:t>5% of hospitals have high efficiency </a:t>
            </a:r>
          </a:p>
          <a:p>
            <a:pPr marL="457200" lvl="0" indent="-361950" algn="l" rtl="0">
              <a:lnSpc>
                <a:spcPct val="150000"/>
              </a:lnSpc>
              <a:spcBef>
                <a:spcPts val="0"/>
              </a:spcBef>
              <a:spcAft>
                <a:spcPts val="0"/>
              </a:spcAft>
              <a:buClr>
                <a:schemeClr val="tx1"/>
              </a:buClr>
              <a:buSzPts val="2100"/>
              <a:buChar char="●"/>
            </a:pPr>
            <a:r>
              <a:rPr lang="en" sz="1700" b="1" dirty="0">
                <a:solidFill>
                  <a:srgbClr val="202124"/>
                </a:solidFill>
              </a:rPr>
              <a:t>Low efficiency hospitals </a:t>
            </a:r>
          </a:p>
          <a:p>
            <a:pPr lvl="1" indent="-361950">
              <a:lnSpc>
                <a:spcPct val="150000"/>
              </a:lnSpc>
              <a:spcBef>
                <a:spcPts val="0"/>
              </a:spcBef>
              <a:buClr>
                <a:schemeClr val="tx1"/>
              </a:buClr>
              <a:buSzPts val="2100"/>
              <a:buFont typeface="Courier New" panose="02070309020205020404" pitchFamily="49" charset="0"/>
              <a:buChar char="o"/>
            </a:pPr>
            <a:r>
              <a:rPr lang="en" sz="1700" b="1" dirty="0">
                <a:solidFill>
                  <a:srgbClr val="202124"/>
                </a:solidFill>
              </a:rPr>
              <a:t>High administrative costs</a:t>
            </a:r>
          </a:p>
          <a:p>
            <a:pPr lvl="1" indent="-361950">
              <a:lnSpc>
                <a:spcPct val="150000"/>
              </a:lnSpc>
              <a:spcBef>
                <a:spcPts val="0"/>
              </a:spcBef>
              <a:buClr>
                <a:schemeClr val="tx1"/>
              </a:buClr>
              <a:buSzPts val="2100"/>
              <a:buFont typeface="Courier New" panose="02070309020205020404" pitchFamily="49" charset="0"/>
              <a:buChar char="o"/>
            </a:pPr>
            <a:r>
              <a:rPr lang="en" sz="1700" b="1" dirty="0">
                <a:solidFill>
                  <a:srgbClr val="202124"/>
                </a:solidFill>
              </a:rPr>
              <a:t>Low outputs </a:t>
            </a:r>
          </a:p>
          <a:p>
            <a:pPr indent="-361950">
              <a:lnSpc>
                <a:spcPct val="150000"/>
              </a:lnSpc>
              <a:buClr>
                <a:schemeClr val="tx1"/>
              </a:buClr>
              <a:buSzPts val="2100"/>
            </a:pPr>
            <a:r>
              <a:rPr lang="en" sz="1700" b="1" dirty="0">
                <a:solidFill>
                  <a:srgbClr val="202124"/>
                </a:solidFill>
              </a:rPr>
              <a:t>High efficiency hospitals</a:t>
            </a:r>
          </a:p>
          <a:p>
            <a:pPr marL="895350" lvl="1">
              <a:lnSpc>
                <a:spcPct val="150000"/>
              </a:lnSpc>
              <a:spcBef>
                <a:spcPts val="0"/>
              </a:spcBef>
              <a:buClr>
                <a:schemeClr val="tx1"/>
              </a:buClr>
              <a:buSzPct val="117000"/>
              <a:buFont typeface="Courier New" panose="02070309020205020404" pitchFamily="49" charset="0"/>
              <a:buChar char="o"/>
            </a:pPr>
            <a:r>
              <a:rPr lang="en-US" sz="1700" b="1" dirty="0">
                <a:solidFill>
                  <a:srgbClr val="202124"/>
                </a:solidFill>
              </a:rPr>
              <a:t>Low administrative costs</a:t>
            </a:r>
          </a:p>
          <a:p>
            <a:pPr marL="895350" lvl="1">
              <a:lnSpc>
                <a:spcPct val="150000"/>
              </a:lnSpc>
              <a:spcBef>
                <a:spcPts val="0"/>
              </a:spcBef>
              <a:buClr>
                <a:schemeClr val="tx1"/>
              </a:buClr>
              <a:buSzPct val="117000"/>
              <a:buFont typeface="Courier New" panose="02070309020205020404" pitchFamily="49" charset="0"/>
              <a:buChar char="o"/>
            </a:pPr>
            <a:r>
              <a:rPr lang="en-US" sz="1700" b="1" dirty="0">
                <a:solidFill>
                  <a:srgbClr val="202124"/>
                </a:solidFill>
              </a:rPr>
              <a:t>High outputs </a:t>
            </a:r>
            <a:endParaRPr lang="en" sz="1700" b="1" dirty="0">
              <a:solidFill>
                <a:srgbClr val="202124"/>
              </a:solidFill>
            </a:endParaRPr>
          </a:p>
        </p:txBody>
      </p:sp>
      <p:sp>
        <p:nvSpPr>
          <p:cNvPr id="2" name="Slide Number Placeholder 1">
            <a:extLst>
              <a:ext uri="{FF2B5EF4-FFF2-40B4-BE49-F238E27FC236}">
                <a16:creationId xmlns:a16="http://schemas.microsoft.com/office/drawing/2014/main" id="{62E7E3D0-8DAE-F6A8-736C-873775A012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30</a:t>
            </a:fld>
            <a:endParaRPr lang="en" sz="1200" b="1" dirty="0"/>
          </a:p>
        </p:txBody>
      </p:sp>
      <p:pic>
        <p:nvPicPr>
          <p:cNvPr id="3" name="Picture 2" descr="Graphical user interface, application&#10;&#10;Description automatically generated">
            <a:extLst>
              <a:ext uri="{FF2B5EF4-FFF2-40B4-BE49-F238E27FC236}">
                <a16:creationId xmlns:a16="http://schemas.microsoft.com/office/drawing/2014/main" id="{B5F549F0-7A04-F8A0-3358-DB36646C7BFE}"/>
              </a:ext>
            </a:extLst>
          </p:cNvPr>
          <p:cNvPicPr>
            <a:picLocks noChangeAspect="1"/>
          </p:cNvPicPr>
          <p:nvPr/>
        </p:nvPicPr>
        <p:blipFill>
          <a:blip r:embed="rId3"/>
          <a:stretch>
            <a:fillRect/>
          </a:stretch>
        </p:blipFill>
        <p:spPr>
          <a:xfrm>
            <a:off x="4516942" y="950343"/>
            <a:ext cx="4492189" cy="281007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Summary</a:t>
            </a:r>
            <a:endParaRPr b="1" dirty="0"/>
          </a:p>
        </p:txBody>
      </p:sp>
      <p:sp>
        <p:nvSpPr>
          <p:cNvPr id="212" name="Google Shape;212;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800100">
              <a:lnSpc>
                <a:spcPct val="150000"/>
              </a:lnSpc>
              <a:buClr>
                <a:schemeClr val="accent1"/>
              </a:buClr>
            </a:pPr>
            <a:r>
              <a:rPr lang="en-US" sz="2000" b="1" dirty="0">
                <a:solidFill>
                  <a:srgbClr val="202124"/>
                </a:solidFill>
              </a:rPr>
              <a:t>Literature review waste in healthcare </a:t>
            </a:r>
          </a:p>
          <a:p>
            <a:pPr marL="800100">
              <a:lnSpc>
                <a:spcPct val="150000"/>
              </a:lnSpc>
              <a:buClr>
                <a:schemeClr val="accent1"/>
              </a:buClr>
            </a:pPr>
            <a:r>
              <a:rPr lang="en-US" sz="2000" b="1" dirty="0">
                <a:solidFill>
                  <a:srgbClr val="202124"/>
                </a:solidFill>
              </a:rPr>
              <a:t>CMS hospital SAS data cleanup and staging </a:t>
            </a:r>
          </a:p>
          <a:p>
            <a:pPr marL="800100">
              <a:lnSpc>
                <a:spcPct val="150000"/>
              </a:lnSpc>
              <a:buClr>
                <a:schemeClr val="accent1"/>
              </a:buClr>
            </a:pPr>
            <a:r>
              <a:rPr lang="en-US" sz="2000" b="1" dirty="0">
                <a:solidFill>
                  <a:srgbClr val="202124"/>
                </a:solidFill>
              </a:rPr>
              <a:t>Data enrichment </a:t>
            </a:r>
          </a:p>
          <a:p>
            <a:pPr marL="800100">
              <a:lnSpc>
                <a:spcPct val="150000"/>
              </a:lnSpc>
              <a:buClr>
                <a:schemeClr val="accent1"/>
              </a:buClr>
            </a:pPr>
            <a:r>
              <a:rPr lang="en-US" sz="2000" b="1" dirty="0">
                <a:solidFill>
                  <a:srgbClr val="202124"/>
                </a:solidFill>
              </a:rPr>
              <a:t>Implement DEA and SFA </a:t>
            </a:r>
          </a:p>
          <a:p>
            <a:pPr marL="800100">
              <a:lnSpc>
                <a:spcPct val="150000"/>
              </a:lnSpc>
              <a:buClr>
                <a:schemeClr val="accent1"/>
              </a:buClr>
            </a:pPr>
            <a:r>
              <a:rPr lang="en-US" sz="2000" b="1" dirty="0">
                <a:solidFill>
                  <a:srgbClr val="202124"/>
                </a:solidFill>
              </a:rPr>
              <a:t>Merge DEA and SFA efficiency score </a:t>
            </a:r>
          </a:p>
          <a:p>
            <a:pPr marL="800100">
              <a:lnSpc>
                <a:spcPct val="150000"/>
              </a:lnSpc>
              <a:buClr>
                <a:schemeClr val="accent1"/>
              </a:buClr>
            </a:pPr>
            <a:r>
              <a:rPr lang="en-US" sz="2000" b="1" dirty="0">
                <a:solidFill>
                  <a:srgbClr val="202124"/>
                </a:solidFill>
              </a:rPr>
              <a:t>CMS hospital efficiency 10 years decline</a:t>
            </a:r>
          </a:p>
          <a:p>
            <a:pPr marL="800100">
              <a:lnSpc>
                <a:spcPct val="150000"/>
              </a:lnSpc>
              <a:buClr>
                <a:schemeClr val="accent1"/>
              </a:buClr>
            </a:pPr>
            <a:r>
              <a:rPr lang="en-US" sz="2000" b="1" dirty="0">
                <a:solidFill>
                  <a:srgbClr val="202124"/>
                </a:solidFill>
              </a:rPr>
              <a:t>5 % of CMS hospitals are efficient</a:t>
            </a:r>
            <a:endParaRPr lang="en-US" sz="2000" b="1" dirty="0">
              <a:solidFill>
                <a:srgbClr val="FF0000"/>
              </a:solidFill>
            </a:endParaRPr>
          </a:p>
        </p:txBody>
      </p:sp>
      <p:sp>
        <p:nvSpPr>
          <p:cNvPr id="2" name="Slide Number Placeholder 1">
            <a:extLst>
              <a:ext uri="{FF2B5EF4-FFF2-40B4-BE49-F238E27FC236}">
                <a16:creationId xmlns:a16="http://schemas.microsoft.com/office/drawing/2014/main" id="{62E7E3D0-8DAE-F6A8-736C-873775A012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31</a:t>
            </a:fld>
            <a:endParaRPr lang="en" sz="1200" b="1" dirty="0"/>
          </a:p>
        </p:txBody>
      </p:sp>
    </p:spTree>
    <p:extLst>
      <p:ext uri="{BB962C8B-B14F-4D97-AF65-F5344CB8AC3E}">
        <p14:creationId xmlns:p14="http://schemas.microsoft.com/office/powerpoint/2010/main" val="3142630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Future Work</a:t>
            </a:r>
            <a:endParaRPr b="1" dirty="0"/>
          </a:p>
        </p:txBody>
      </p:sp>
      <p:sp>
        <p:nvSpPr>
          <p:cNvPr id="212" name="Google Shape;212;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800100">
              <a:lnSpc>
                <a:spcPct val="150000"/>
              </a:lnSpc>
              <a:buClr>
                <a:schemeClr val="tx1"/>
              </a:buClr>
              <a:buSzPct val="100000"/>
            </a:pPr>
            <a:r>
              <a:rPr lang="en-US" sz="2100" b="1" dirty="0">
                <a:solidFill>
                  <a:srgbClr val="202124"/>
                </a:solidFill>
              </a:rPr>
              <a:t>Increased hospital efficiency </a:t>
            </a:r>
          </a:p>
          <a:p>
            <a:pPr marL="800100">
              <a:lnSpc>
                <a:spcPct val="150000"/>
              </a:lnSpc>
              <a:buClr>
                <a:schemeClr val="tx1"/>
              </a:buClr>
              <a:buSzPct val="100000"/>
            </a:pPr>
            <a:r>
              <a:rPr lang="en-US" sz="2100" b="1" dirty="0">
                <a:solidFill>
                  <a:srgbClr val="202124"/>
                </a:solidFill>
              </a:rPr>
              <a:t>Reduce Input while preserving output </a:t>
            </a:r>
          </a:p>
          <a:p>
            <a:pPr marL="800100">
              <a:lnSpc>
                <a:spcPct val="150000"/>
              </a:lnSpc>
              <a:buClr>
                <a:schemeClr val="tx1"/>
              </a:buClr>
              <a:buSzPct val="100000"/>
            </a:pPr>
            <a:r>
              <a:rPr lang="en-US" sz="2100" b="1" dirty="0">
                <a:solidFill>
                  <a:srgbClr val="202124"/>
                </a:solidFill>
              </a:rPr>
              <a:t>Reduce Input while Increasing output </a:t>
            </a:r>
          </a:p>
          <a:p>
            <a:pPr marL="800100">
              <a:lnSpc>
                <a:spcPct val="150000"/>
              </a:lnSpc>
              <a:buClr>
                <a:schemeClr val="tx1"/>
              </a:buClr>
              <a:buSzPct val="100000"/>
            </a:pPr>
            <a:r>
              <a:rPr lang="en-US" sz="2100" b="1" dirty="0">
                <a:solidFill>
                  <a:srgbClr val="202124"/>
                </a:solidFill>
              </a:rPr>
              <a:t>Expand hospital and input choices</a:t>
            </a:r>
          </a:p>
        </p:txBody>
      </p:sp>
      <p:sp>
        <p:nvSpPr>
          <p:cNvPr id="2" name="Slide Number Placeholder 1">
            <a:extLst>
              <a:ext uri="{FF2B5EF4-FFF2-40B4-BE49-F238E27FC236}">
                <a16:creationId xmlns:a16="http://schemas.microsoft.com/office/drawing/2014/main" id="{62E7E3D0-8DAE-F6A8-736C-873775A012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32</a:t>
            </a:fld>
            <a:endParaRPr lang="en" sz="1200" b="1" dirty="0"/>
          </a:p>
        </p:txBody>
      </p:sp>
    </p:spTree>
    <p:extLst>
      <p:ext uri="{BB962C8B-B14F-4D97-AF65-F5344CB8AC3E}">
        <p14:creationId xmlns:p14="http://schemas.microsoft.com/office/powerpoint/2010/main" val="251365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191149" y="2178075"/>
            <a:ext cx="8817981"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Thank You!</a:t>
            </a:r>
            <a:endParaRPr b="1" dirty="0"/>
          </a:p>
        </p:txBody>
      </p:sp>
      <p:sp>
        <p:nvSpPr>
          <p:cNvPr id="2" name="Slide Number Placeholder 1">
            <a:extLst>
              <a:ext uri="{FF2B5EF4-FFF2-40B4-BE49-F238E27FC236}">
                <a16:creationId xmlns:a16="http://schemas.microsoft.com/office/drawing/2014/main" id="{AB8BF35E-AF51-7BB8-8DAF-4E5831F8CE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Raw Data Set</a:t>
            </a:r>
            <a:endParaRPr b="1" dirty="0"/>
          </a:p>
        </p:txBody>
      </p:sp>
      <p:sp>
        <p:nvSpPr>
          <p:cNvPr id="144" name="Google Shape;144;p17"/>
          <p:cNvSpPr txBox="1">
            <a:spLocks noGrp="1"/>
          </p:cNvSpPr>
          <p:nvPr>
            <p:ph type="body" idx="1"/>
          </p:nvPr>
        </p:nvSpPr>
        <p:spPr>
          <a:xfrm>
            <a:off x="311700" y="1127920"/>
            <a:ext cx="8520600" cy="3551100"/>
          </a:xfrm>
          <a:prstGeom prst="rect">
            <a:avLst/>
          </a:prstGeom>
        </p:spPr>
        <p:txBody>
          <a:bodyPr spcFirstLastPara="1" wrap="square" lIns="91425" tIns="91425" rIns="91425" bIns="91425" anchor="t" anchorCtr="0">
            <a:noAutofit/>
          </a:bodyPr>
          <a:lstStyle/>
          <a:p>
            <a:pPr marL="457200" lvl="0" indent="-361950" algn="l" rtl="0">
              <a:lnSpc>
                <a:spcPct val="115000"/>
              </a:lnSpc>
              <a:spcBef>
                <a:spcPts val="0"/>
              </a:spcBef>
              <a:spcAft>
                <a:spcPts val="0"/>
              </a:spcAft>
              <a:buClr>
                <a:schemeClr val="tx1"/>
              </a:buClr>
              <a:buSzPts val="2100"/>
              <a:buChar char="●"/>
            </a:pPr>
            <a:r>
              <a:rPr lang="en-US" sz="2100" b="1" dirty="0"/>
              <a:t>Data source</a:t>
            </a:r>
          </a:p>
          <a:p>
            <a:pPr lvl="1" indent="-361950">
              <a:spcBef>
                <a:spcPts val="0"/>
              </a:spcBef>
              <a:buClr>
                <a:schemeClr val="tx1"/>
              </a:buClr>
              <a:buSzPts val="2100"/>
              <a:buFont typeface="Courier New" panose="02070309020205020404" pitchFamily="49" charset="0"/>
              <a:buChar char="o"/>
            </a:pPr>
            <a:r>
              <a:rPr lang="en-US" sz="1700" b="1" dirty="0"/>
              <a:t>Centers for Medicare &amp; Medicaid services (</a:t>
            </a:r>
            <a:r>
              <a:rPr lang="en" sz="1700" b="1" dirty="0"/>
              <a:t>CMS) </a:t>
            </a:r>
          </a:p>
          <a:p>
            <a:pPr lvl="1" indent="-361950">
              <a:spcBef>
                <a:spcPts val="0"/>
              </a:spcBef>
              <a:buClr>
                <a:schemeClr val="tx1"/>
              </a:buClr>
              <a:buSzPts val="2100"/>
              <a:buFont typeface="Courier New" panose="02070309020205020404" pitchFamily="49" charset="0"/>
              <a:buChar char="o"/>
            </a:pPr>
            <a:r>
              <a:rPr lang="en-US" sz="1700" b="1" u="sng" dirty="0">
                <a:solidFill>
                  <a:schemeClr val="hlink"/>
                </a:solidFill>
                <a:hlinkClick r:id="rId3"/>
              </a:rPr>
              <a:t>Link </a:t>
            </a:r>
            <a:r>
              <a:rPr lang="en-US" sz="1700" b="1" dirty="0"/>
              <a:t>Data set : </a:t>
            </a:r>
            <a:r>
              <a:rPr lang="en" sz="1700" b="1" dirty="0"/>
              <a:t>Hospital cost data package</a:t>
            </a:r>
          </a:p>
          <a:p>
            <a:pPr marL="457200" lvl="0" indent="-361950" algn="l" rtl="0">
              <a:lnSpc>
                <a:spcPct val="115000"/>
              </a:lnSpc>
              <a:spcBef>
                <a:spcPts val="0"/>
              </a:spcBef>
              <a:spcAft>
                <a:spcPts val="0"/>
              </a:spcAft>
              <a:buClr>
                <a:schemeClr val="tx1"/>
              </a:buClr>
              <a:buSzPts val="2100"/>
              <a:buChar char="●"/>
            </a:pPr>
            <a:r>
              <a:rPr lang="en" sz="2100" b="1" dirty="0"/>
              <a:t>Scope</a:t>
            </a:r>
            <a:endParaRPr sz="2100" b="1" dirty="0"/>
          </a:p>
          <a:p>
            <a:pPr lvl="1" indent="-361950">
              <a:spcBef>
                <a:spcPts val="0"/>
              </a:spcBef>
              <a:buClr>
                <a:schemeClr val="tx1"/>
              </a:buClr>
              <a:buSzPts val="2100"/>
              <a:buFont typeface="Courier New" panose="02070309020205020404" pitchFamily="49" charset="0"/>
              <a:buChar char="o"/>
            </a:pPr>
            <a:r>
              <a:rPr lang="en" sz="1700" b="1" dirty="0"/>
              <a:t>2010 to 2021</a:t>
            </a:r>
            <a:endParaRPr sz="1700" b="1" dirty="0"/>
          </a:p>
          <a:p>
            <a:pPr marL="457200" lvl="0" indent="-361950" algn="l" rtl="0">
              <a:lnSpc>
                <a:spcPct val="115000"/>
              </a:lnSpc>
              <a:spcBef>
                <a:spcPts val="0"/>
              </a:spcBef>
              <a:spcAft>
                <a:spcPts val="0"/>
              </a:spcAft>
              <a:buClr>
                <a:schemeClr val="tx1"/>
              </a:buClr>
              <a:buSzPts val="2100"/>
              <a:buChar char="●"/>
            </a:pPr>
            <a:r>
              <a:rPr lang="en" sz="2100" b="1" dirty="0"/>
              <a:t>Size</a:t>
            </a:r>
          </a:p>
          <a:p>
            <a:pPr lvl="1" indent="-361950">
              <a:spcBef>
                <a:spcPts val="0"/>
              </a:spcBef>
              <a:buClr>
                <a:schemeClr val="tx1"/>
              </a:buClr>
              <a:buSzPts val="2100"/>
              <a:buFont typeface="Courier New" panose="02070309020205020404" pitchFamily="49" charset="0"/>
              <a:buChar char="o"/>
            </a:pPr>
            <a:r>
              <a:rPr lang="en" sz="1700" b="1" dirty="0"/>
              <a:t>5,520 variables</a:t>
            </a:r>
          </a:p>
          <a:p>
            <a:pPr lvl="1" indent="-361950">
              <a:spcBef>
                <a:spcPts val="0"/>
              </a:spcBef>
              <a:buClr>
                <a:schemeClr val="tx1"/>
              </a:buClr>
              <a:buSzPts val="2100"/>
              <a:buFont typeface="Courier New" panose="02070309020205020404" pitchFamily="49" charset="0"/>
              <a:buChar char="o"/>
            </a:pPr>
            <a:r>
              <a:rPr lang="en" sz="1700" b="1" dirty="0"/>
              <a:t>63,435 rows </a:t>
            </a:r>
          </a:p>
          <a:p>
            <a:pPr lvl="1" indent="-361950">
              <a:spcBef>
                <a:spcPts val="0"/>
              </a:spcBef>
              <a:buClr>
                <a:schemeClr val="tx1"/>
              </a:buClr>
              <a:buSzPts val="2100"/>
              <a:buFont typeface="Courier New" panose="02070309020205020404" pitchFamily="49" charset="0"/>
              <a:buChar char="o"/>
            </a:pPr>
            <a:r>
              <a:rPr lang="en" sz="1700" b="1" dirty="0"/>
              <a:t>6,802 hospitals</a:t>
            </a:r>
            <a:endParaRPr sz="1700" b="1" dirty="0"/>
          </a:p>
        </p:txBody>
      </p:sp>
      <p:sp>
        <p:nvSpPr>
          <p:cNvPr id="2" name="Slide Number Placeholder 1">
            <a:extLst>
              <a:ext uri="{FF2B5EF4-FFF2-40B4-BE49-F238E27FC236}">
                <a16:creationId xmlns:a16="http://schemas.microsoft.com/office/drawing/2014/main" id="{71F3A04D-8807-299B-E2EF-9BB15C5A9E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4</a:t>
            </a:fld>
            <a:endParaRPr lang="en" sz="1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Hospital Types</a:t>
            </a:r>
            <a:endParaRPr b="1" dirty="0"/>
          </a:p>
        </p:txBody>
      </p:sp>
      <p:sp>
        <p:nvSpPr>
          <p:cNvPr id="2" name="Slide Number Placeholder 1">
            <a:extLst>
              <a:ext uri="{FF2B5EF4-FFF2-40B4-BE49-F238E27FC236}">
                <a16:creationId xmlns:a16="http://schemas.microsoft.com/office/drawing/2014/main" id="{2E1C6B92-AE28-B185-7E46-456317A37C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5</a:t>
            </a:fld>
            <a:endParaRPr lang="en" sz="1200" b="1" dirty="0"/>
          </a:p>
        </p:txBody>
      </p:sp>
      <p:graphicFrame>
        <p:nvGraphicFramePr>
          <p:cNvPr id="4" name="Table 4">
            <a:extLst>
              <a:ext uri="{FF2B5EF4-FFF2-40B4-BE49-F238E27FC236}">
                <a16:creationId xmlns:a16="http://schemas.microsoft.com/office/drawing/2014/main" id="{CBEDA881-BAAD-A0B5-3728-E65BBBA35EC8}"/>
              </a:ext>
            </a:extLst>
          </p:cNvPr>
          <p:cNvGraphicFramePr>
            <a:graphicFrameLocks noGrp="1"/>
          </p:cNvGraphicFramePr>
          <p:nvPr>
            <p:extLst>
              <p:ext uri="{D42A27DB-BD31-4B8C-83A1-F6EECF244321}">
                <p14:modId xmlns:p14="http://schemas.microsoft.com/office/powerpoint/2010/main" val="3986201632"/>
              </p:ext>
            </p:extLst>
          </p:nvPr>
        </p:nvGraphicFramePr>
        <p:xfrm>
          <a:off x="311701" y="1095877"/>
          <a:ext cx="5862388" cy="3668473"/>
        </p:xfrm>
        <a:graphic>
          <a:graphicData uri="http://schemas.openxmlformats.org/drawingml/2006/table">
            <a:tbl>
              <a:tblPr firstRow="1" bandRow="1">
                <a:tableStyleId>{5C22544A-7EE6-4342-B048-85BDC9FD1C3A}</a:tableStyleId>
              </a:tblPr>
              <a:tblGrid>
                <a:gridCol w="2000746">
                  <a:extLst>
                    <a:ext uri="{9D8B030D-6E8A-4147-A177-3AD203B41FA5}">
                      <a16:colId xmlns:a16="http://schemas.microsoft.com/office/drawing/2014/main" val="1656775450"/>
                    </a:ext>
                  </a:extLst>
                </a:gridCol>
                <a:gridCol w="3861642">
                  <a:extLst>
                    <a:ext uri="{9D8B030D-6E8A-4147-A177-3AD203B41FA5}">
                      <a16:colId xmlns:a16="http://schemas.microsoft.com/office/drawing/2014/main" val="1874864244"/>
                    </a:ext>
                  </a:extLst>
                </a:gridCol>
              </a:tblGrid>
              <a:tr h="279193">
                <a:tc>
                  <a:txBody>
                    <a:bodyPr/>
                    <a:lstStyle/>
                    <a:p>
                      <a:pPr algn="ctr"/>
                      <a:r>
                        <a:rPr lang="en-US" dirty="0"/>
                        <a:t>Hospital Type Code</a:t>
                      </a:r>
                    </a:p>
                  </a:txBody>
                  <a:tcPr/>
                </a:tc>
                <a:tc>
                  <a:txBody>
                    <a:bodyPr/>
                    <a:lstStyle/>
                    <a:p>
                      <a:r>
                        <a:rPr lang="en-US" dirty="0"/>
                        <a:t>Description</a:t>
                      </a:r>
                    </a:p>
                  </a:txBody>
                  <a:tcPr/>
                </a:tc>
                <a:extLst>
                  <a:ext uri="{0D108BD9-81ED-4DB2-BD59-A6C34878D82A}">
                    <a16:rowId xmlns:a16="http://schemas.microsoft.com/office/drawing/2014/main" val="2886853712"/>
                  </a:ext>
                </a:extLst>
              </a:tr>
              <a:tr h="279193">
                <a:tc>
                  <a:txBody>
                    <a:bodyPr/>
                    <a:lstStyle/>
                    <a:p>
                      <a:pPr algn="ctr"/>
                      <a:r>
                        <a:rPr lang="en-US" b="1" dirty="0"/>
                        <a:t>1</a:t>
                      </a:r>
                    </a:p>
                  </a:txBody>
                  <a:tcPr/>
                </a:tc>
                <a:tc>
                  <a:txBody>
                    <a:bodyPr/>
                    <a:lstStyle/>
                    <a:p>
                      <a:r>
                        <a:rPr lang="en-US" sz="1300" b="1" dirty="0"/>
                        <a:t>General Short Term</a:t>
                      </a:r>
                    </a:p>
                  </a:txBody>
                  <a:tcPr/>
                </a:tc>
                <a:extLst>
                  <a:ext uri="{0D108BD9-81ED-4DB2-BD59-A6C34878D82A}">
                    <a16:rowId xmlns:a16="http://schemas.microsoft.com/office/drawing/2014/main" val="1102281358"/>
                  </a:ext>
                </a:extLst>
              </a:tr>
              <a:tr h="279193">
                <a:tc>
                  <a:txBody>
                    <a:bodyPr/>
                    <a:lstStyle/>
                    <a:p>
                      <a:pPr algn="ctr"/>
                      <a:r>
                        <a:rPr lang="en-US" b="1" dirty="0"/>
                        <a:t>2</a:t>
                      </a:r>
                    </a:p>
                  </a:txBody>
                  <a:tcPr/>
                </a:tc>
                <a:tc>
                  <a:txBody>
                    <a:bodyPr/>
                    <a:lstStyle/>
                    <a:p>
                      <a:r>
                        <a:rPr lang="en-US" sz="1300" b="1" dirty="0"/>
                        <a:t>General Long Term</a:t>
                      </a:r>
                    </a:p>
                  </a:txBody>
                  <a:tcPr/>
                </a:tc>
                <a:extLst>
                  <a:ext uri="{0D108BD9-81ED-4DB2-BD59-A6C34878D82A}">
                    <a16:rowId xmlns:a16="http://schemas.microsoft.com/office/drawing/2014/main" val="756791352"/>
                  </a:ext>
                </a:extLst>
              </a:tr>
              <a:tr h="279193">
                <a:tc>
                  <a:txBody>
                    <a:bodyPr/>
                    <a:lstStyle/>
                    <a:p>
                      <a:pPr algn="ctr"/>
                      <a:r>
                        <a:rPr lang="en-US" b="1" dirty="0"/>
                        <a:t>3</a:t>
                      </a:r>
                    </a:p>
                  </a:txBody>
                  <a:tcPr/>
                </a:tc>
                <a:tc>
                  <a:txBody>
                    <a:bodyPr/>
                    <a:lstStyle/>
                    <a:p>
                      <a:r>
                        <a:rPr lang="en-US" sz="1300" b="1" dirty="0"/>
                        <a:t>Cancer</a:t>
                      </a:r>
                    </a:p>
                  </a:txBody>
                  <a:tcPr/>
                </a:tc>
                <a:extLst>
                  <a:ext uri="{0D108BD9-81ED-4DB2-BD59-A6C34878D82A}">
                    <a16:rowId xmlns:a16="http://schemas.microsoft.com/office/drawing/2014/main" val="3819903852"/>
                  </a:ext>
                </a:extLst>
              </a:tr>
              <a:tr h="279193">
                <a:tc>
                  <a:txBody>
                    <a:bodyPr/>
                    <a:lstStyle/>
                    <a:p>
                      <a:pPr algn="ctr"/>
                      <a:r>
                        <a:rPr lang="en-US" b="1" dirty="0"/>
                        <a:t>4</a:t>
                      </a:r>
                    </a:p>
                  </a:txBody>
                  <a:tcPr/>
                </a:tc>
                <a:tc>
                  <a:txBody>
                    <a:bodyPr/>
                    <a:lstStyle/>
                    <a:p>
                      <a:r>
                        <a:rPr lang="en-US" sz="1300" b="1" dirty="0"/>
                        <a:t>Psychiatric</a:t>
                      </a:r>
                    </a:p>
                  </a:txBody>
                  <a:tcPr/>
                </a:tc>
                <a:extLst>
                  <a:ext uri="{0D108BD9-81ED-4DB2-BD59-A6C34878D82A}">
                    <a16:rowId xmlns:a16="http://schemas.microsoft.com/office/drawing/2014/main" val="897324453"/>
                  </a:ext>
                </a:extLst>
              </a:tr>
              <a:tr h="279193">
                <a:tc>
                  <a:txBody>
                    <a:bodyPr/>
                    <a:lstStyle/>
                    <a:p>
                      <a:pPr algn="ctr"/>
                      <a:r>
                        <a:rPr lang="en-US" b="1" dirty="0"/>
                        <a:t>5</a:t>
                      </a:r>
                    </a:p>
                  </a:txBody>
                  <a:tcPr/>
                </a:tc>
                <a:tc>
                  <a:txBody>
                    <a:bodyPr/>
                    <a:lstStyle/>
                    <a:p>
                      <a:r>
                        <a:rPr lang="en-US" sz="1300" b="1" dirty="0"/>
                        <a:t>Rehabilitation</a:t>
                      </a:r>
                    </a:p>
                  </a:txBody>
                  <a:tcPr/>
                </a:tc>
                <a:extLst>
                  <a:ext uri="{0D108BD9-81ED-4DB2-BD59-A6C34878D82A}">
                    <a16:rowId xmlns:a16="http://schemas.microsoft.com/office/drawing/2014/main" val="996882344"/>
                  </a:ext>
                </a:extLst>
              </a:tr>
              <a:tr h="315673">
                <a:tc>
                  <a:txBody>
                    <a:bodyPr/>
                    <a:lstStyle/>
                    <a:p>
                      <a:pPr algn="ctr"/>
                      <a:r>
                        <a:rPr lang="en-US" b="1" dirty="0"/>
                        <a:t>6</a:t>
                      </a:r>
                    </a:p>
                  </a:txBody>
                  <a:tcPr/>
                </a:tc>
                <a:tc>
                  <a:txBody>
                    <a:bodyPr/>
                    <a:lstStyle/>
                    <a:p>
                      <a:r>
                        <a:rPr lang="en-US" sz="1300" b="1" dirty="0"/>
                        <a:t>Religious Non-Medical Healthcare Institution</a:t>
                      </a:r>
                    </a:p>
                  </a:txBody>
                  <a:tcPr/>
                </a:tc>
                <a:extLst>
                  <a:ext uri="{0D108BD9-81ED-4DB2-BD59-A6C34878D82A}">
                    <a16:rowId xmlns:a16="http://schemas.microsoft.com/office/drawing/2014/main" val="3653427952"/>
                  </a:ext>
                </a:extLst>
              </a:tr>
              <a:tr h="279193">
                <a:tc>
                  <a:txBody>
                    <a:bodyPr/>
                    <a:lstStyle/>
                    <a:p>
                      <a:pPr algn="ctr"/>
                      <a:r>
                        <a:rPr lang="en-US" b="1" dirty="0"/>
                        <a:t>7</a:t>
                      </a:r>
                    </a:p>
                  </a:txBody>
                  <a:tcPr/>
                </a:tc>
                <a:tc>
                  <a:txBody>
                    <a:bodyPr/>
                    <a:lstStyle/>
                    <a:p>
                      <a:r>
                        <a:rPr lang="en-US" sz="1300" b="1" dirty="0"/>
                        <a:t>Children</a:t>
                      </a:r>
                    </a:p>
                  </a:txBody>
                  <a:tcPr/>
                </a:tc>
                <a:extLst>
                  <a:ext uri="{0D108BD9-81ED-4DB2-BD59-A6C34878D82A}">
                    <a16:rowId xmlns:a16="http://schemas.microsoft.com/office/drawing/2014/main" val="2586548813"/>
                  </a:ext>
                </a:extLst>
              </a:tr>
              <a:tr h="279193">
                <a:tc>
                  <a:txBody>
                    <a:bodyPr/>
                    <a:lstStyle/>
                    <a:p>
                      <a:pPr algn="ctr"/>
                      <a:r>
                        <a:rPr lang="en-US" b="1" dirty="0"/>
                        <a:t>8</a:t>
                      </a:r>
                    </a:p>
                  </a:txBody>
                  <a:tcPr/>
                </a:tc>
                <a:tc>
                  <a:txBody>
                    <a:bodyPr/>
                    <a:lstStyle/>
                    <a:p>
                      <a:r>
                        <a:rPr lang="en-US" sz="1300" b="1" dirty="0"/>
                        <a:t>Alcohol And Drug</a:t>
                      </a:r>
                    </a:p>
                  </a:txBody>
                  <a:tcPr/>
                </a:tc>
                <a:extLst>
                  <a:ext uri="{0D108BD9-81ED-4DB2-BD59-A6C34878D82A}">
                    <a16:rowId xmlns:a16="http://schemas.microsoft.com/office/drawing/2014/main" val="3684080329"/>
                  </a:ext>
                </a:extLst>
              </a:tr>
              <a:tr h="279193">
                <a:tc>
                  <a:txBody>
                    <a:bodyPr/>
                    <a:lstStyle/>
                    <a:p>
                      <a:pPr algn="ctr"/>
                      <a:r>
                        <a:rPr lang="en-US" b="1" dirty="0"/>
                        <a:t>9</a:t>
                      </a:r>
                    </a:p>
                  </a:txBody>
                  <a:tcPr/>
                </a:tc>
                <a:tc>
                  <a:txBody>
                    <a:bodyPr/>
                    <a:lstStyle/>
                    <a:p>
                      <a:r>
                        <a:rPr lang="en-US" sz="1300" b="1" dirty="0"/>
                        <a:t>Other</a:t>
                      </a:r>
                      <a:r>
                        <a:rPr lang="en-US" sz="1300" b="1" baseline="0" dirty="0"/>
                        <a:t> </a:t>
                      </a:r>
                      <a:endParaRPr lang="en-US" sz="1300" b="1" dirty="0"/>
                    </a:p>
                  </a:txBody>
                  <a:tcPr/>
                </a:tc>
                <a:extLst>
                  <a:ext uri="{0D108BD9-81ED-4DB2-BD59-A6C34878D82A}">
                    <a16:rowId xmlns:a16="http://schemas.microsoft.com/office/drawing/2014/main" val="16887656"/>
                  </a:ext>
                </a:extLst>
              </a:tr>
              <a:tr h="279193">
                <a:tc>
                  <a:txBody>
                    <a:bodyPr/>
                    <a:lstStyle/>
                    <a:p>
                      <a:pPr algn="ctr"/>
                      <a:r>
                        <a:rPr lang="en-US" b="1" dirty="0"/>
                        <a:t>10</a:t>
                      </a:r>
                    </a:p>
                  </a:txBody>
                  <a:tcPr/>
                </a:tc>
                <a:tc>
                  <a:txBody>
                    <a:bodyPr/>
                    <a:lstStyle/>
                    <a:p>
                      <a:r>
                        <a:rPr lang="en-US" sz="1300" b="1" dirty="0"/>
                        <a:t>Extended Neoplastic Disease Care</a:t>
                      </a:r>
                    </a:p>
                  </a:txBody>
                  <a:tcPr/>
                </a:tc>
                <a:extLst>
                  <a:ext uri="{0D108BD9-81ED-4DB2-BD59-A6C34878D82A}">
                    <a16:rowId xmlns:a16="http://schemas.microsoft.com/office/drawing/2014/main" val="1237295544"/>
                  </a:ext>
                </a:extLst>
              </a:tr>
              <a:tr h="279193">
                <a:tc>
                  <a:txBody>
                    <a:bodyPr/>
                    <a:lstStyle/>
                    <a:p>
                      <a:pPr algn="ctr"/>
                      <a:r>
                        <a:rPr lang="en-US" b="1" dirty="0"/>
                        <a:t>11</a:t>
                      </a:r>
                    </a:p>
                  </a:txBody>
                  <a:tcPr/>
                </a:tc>
                <a:tc>
                  <a:txBody>
                    <a:bodyPr/>
                    <a:lstStyle/>
                    <a:p>
                      <a:r>
                        <a:rPr lang="en-US" sz="1300" b="1" dirty="0"/>
                        <a:t>Indian Health Service</a:t>
                      </a:r>
                    </a:p>
                  </a:txBody>
                  <a:tcPr/>
                </a:tc>
                <a:extLst>
                  <a:ext uri="{0D108BD9-81ED-4DB2-BD59-A6C34878D82A}">
                    <a16:rowId xmlns:a16="http://schemas.microsoft.com/office/drawing/2014/main" val="37899951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311700" y="282714"/>
            <a:ext cx="8520600" cy="607800"/>
          </a:xfrm>
          <a:prstGeom prst="rect">
            <a:avLst/>
          </a:prstGeom>
        </p:spPr>
        <p:txBody>
          <a:bodyPr spcFirstLastPara="1" wrap="square" lIns="91425" tIns="91425" rIns="91425" bIns="91425" anchor="t" anchorCtr="0">
            <a:noAutofit/>
          </a:bodyPr>
          <a:lstStyle/>
          <a:p>
            <a:r>
              <a:rPr lang="en" b="1" dirty="0"/>
              <a:t>Hospital Type Volatility</a:t>
            </a:r>
            <a:br>
              <a:rPr lang="en-US" sz="3200" b="1" dirty="0"/>
            </a:br>
            <a:endParaRPr b="1" dirty="0"/>
          </a:p>
        </p:txBody>
      </p:sp>
      <p:sp>
        <p:nvSpPr>
          <p:cNvPr id="2" name="Slide Number Placeholder 1">
            <a:extLst>
              <a:ext uri="{FF2B5EF4-FFF2-40B4-BE49-F238E27FC236}">
                <a16:creationId xmlns:a16="http://schemas.microsoft.com/office/drawing/2014/main" id="{246F3759-985D-BD02-2599-6E8AE2CE5C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6</a:t>
            </a:fld>
            <a:endParaRPr lang="en" sz="1200" b="1" dirty="0"/>
          </a:p>
        </p:txBody>
      </p:sp>
      <p:pic>
        <p:nvPicPr>
          <p:cNvPr id="163" name="Google Shape;163;p20"/>
          <p:cNvPicPr preferRelativeResize="0"/>
          <p:nvPr/>
        </p:nvPicPr>
        <p:blipFill rotWithShape="1">
          <a:blip r:embed="rId3">
            <a:alphaModFix/>
          </a:blip>
          <a:srcRect l="2590" t="4539" r="3133" b="8418"/>
          <a:stretch/>
        </p:blipFill>
        <p:spPr>
          <a:xfrm>
            <a:off x="407198" y="1300755"/>
            <a:ext cx="6084287" cy="3233460"/>
          </a:xfrm>
          <a:prstGeom prst="rect">
            <a:avLst/>
          </a:prstGeom>
          <a:noFill/>
          <a:ln>
            <a:noFill/>
          </a:ln>
        </p:spPr>
      </p:pic>
      <p:sp>
        <p:nvSpPr>
          <p:cNvPr id="11" name="TextBox 10">
            <a:extLst>
              <a:ext uri="{FF2B5EF4-FFF2-40B4-BE49-F238E27FC236}">
                <a16:creationId xmlns:a16="http://schemas.microsoft.com/office/drawing/2014/main" id="{C58B1333-198D-80F1-FB02-EE17E35C91E7}"/>
              </a:ext>
            </a:extLst>
          </p:cNvPr>
          <p:cNvSpPr txBox="1"/>
          <p:nvPr/>
        </p:nvSpPr>
        <p:spPr>
          <a:xfrm>
            <a:off x="2952295" y="4534215"/>
            <a:ext cx="1710389" cy="276999"/>
          </a:xfrm>
          <a:prstGeom prst="rect">
            <a:avLst/>
          </a:prstGeom>
          <a:noFill/>
        </p:spPr>
        <p:txBody>
          <a:bodyPr wrap="square" rtlCol="0">
            <a:spAutoFit/>
          </a:bodyPr>
          <a:lstStyle/>
          <a:p>
            <a:r>
              <a:rPr lang="en-US" sz="1200" b="1" dirty="0"/>
              <a:t>Hospital Type</a:t>
            </a:r>
          </a:p>
        </p:txBody>
      </p:sp>
      <p:sp>
        <p:nvSpPr>
          <p:cNvPr id="12" name="TextBox 11">
            <a:extLst>
              <a:ext uri="{FF2B5EF4-FFF2-40B4-BE49-F238E27FC236}">
                <a16:creationId xmlns:a16="http://schemas.microsoft.com/office/drawing/2014/main" id="{4E383152-DBB6-68FC-99B8-E14F216BA411}"/>
              </a:ext>
            </a:extLst>
          </p:cNvPr>
          <p:cNvSpPr txBox="1"/>
          <p:nvPr/>
        </p:nvSpPr>
        <p:spPr>
          <a:xfrm rot="16200000">
            <a:off x="-676550" y="2433251"/>
            <a:ext cx="1890498" cy="276999"/>
          </a:xfrm>
          <a:prstGeom prst="rect">
            <a:avLst/>
          </a:prstGeom>
          <a:noFill/>
        </p:spPr>
        <p:txBody>
          <a:bodyPr wrap="square" rtlCol="0">
            <a:spAutoFit/>
          </a:bodyPr>
          <a:lstStyle/>
          <a:p>
            <a:r>
              <a:rPr lang="en-US" sz="1200" b="1" dirty="0"/>
              <a:t>Administrative Cost</a:t>
            </a:r>
          </a:p>
        </p:txBody>
      </p:sp>
      <p:sp>
        <p:nvSpPr>
          <p:cNvPr id="4" name="TextBox 3">
            <a:extLst>
              <a:ext uri="{FF2B5EF4-FFF2-40B4-BE49-F238E27FC236}">
                <a16:creationId xmlns:a16="http://schemas.microsoft.com/office/drawing/2014/main" id="{1F744849-800F-B143-33C8-65B6B460F814}"/>
              </a:ext>
            </a:extLst>
          </p:cNvPr>
          <p:cNvSpPr txBox="1"/>
          <p:nvPr/>
        </p:nvSpPr>
        <p:spPr>
          <a:xfrm>
            <a:off x="3101425" y="1377732"/>
            <a:ext cx="3306932" cy="307777"/>
          </a:xfrm>
          <a:prstGeom prst="rect">
            <a:avLst/>
          </a:prstGeom>
          <a:noFill/>
        </p:spPr>
        <p:txBody>
          <a:bodyPr wrap="square">
            <a:spAutoFit/>
          </a:bodyPr>
          <a:lstStyle/>
          <a:p>
            <a:pPr algn="r"/>
            <a:r>
              <a:rPr lang="en-US" sz="1400" b="1" dirty="0"/>
              <a:t>Administrative cost charges data</a:t>
            </a:r>
          </a:p>
        </p:txBody>
      </p:sp>
      <p:pic>
        <p:nvPicPr>
          <p:cNvPr id="7" name="Picture 6">
            <a:extLst>
              <a:ext uri="{FF2B5EF4-FFF2-40B4-BE49-F238E27FC236}">
                <a16:creationId xmlns:a16="http://schemas.microsoft.com/office/drawing/2014/main" id="{73951E5C-8F91-0428-0C67-DA43033E1058}"/>
              </a:ext>
            </a:extLst>
          </p:cNvPr>
          <p:cNvPicPr>
            <a:picLocks noChangeAspect="1"/>
          </p:cNvPicPr>
          <p:nvPr/>
        </p:nvPicPr>
        <p:blipFill rotWithShape="1">
          <a:blip r:embed="rId4"/>
          <a:srcRect t="16263" b="30340"/>
          <a:stretch/>
        </p:blipFill>
        <p:spPr>
          <a:xfrm>
            <a:off x="1000315" y="4409028"/>
            <a:ext cx="5408042" cy="180694"/>
          </a:xfrm>
          <a:prstGeom prst="rect">
            <a:avLst/>
          </a:prstGeom>
        </p:spPr>
      </p:pic>
      <p:pic>
        <p:nvPicPr>
          <p:cNvPr id="10" name="Picture 9">
            <a:extLst>
              <a:ext uri="{FF2B5EF4-FFF2-40B4-BE49-F238E27FC236}">
                <a16:creationId xmlns:a16="http://schemas.microsoft.com/office/drawing/2014/main" id="{D6E4888B-282B-DB56-151C-4F172C7B5D66}"/>
              </a:ext>
            </a:extLst>
          </p:cNvPr>
          <p:cNvPicPr>
            <a:picLocks noChangeAspect="1"/>
          </p:cNvPicPr>
          <p:nvPr/>
        </p:nvPicPr>
        <p:blipFill rotWithShape="1">
          <a:blip r:embed="rId5"/>
          <a:srcRect l="27739" r="31457"/>
          <a:stretch/>
        </p:blipFill>
        <p:spPr>
          <a:xfrm>
            <a:off x="430190" y="1393353"/>
            <a:ext cx="129353" cy="3048264"/>
          </a:xfrm>
          <a:prstGeom prst="rect">
            <a:avLst/>
          </a:prstGeom>
        </p:spPr>
      </p:pic>
    </p:spTree>
    <p:extLst>
      <p:ext uri="{BB962C8B-B14F-4D97-AF65-F5344CB8AC3E}">
        <p14:creationId xmlns:p14="http://schemas.microsoft.com/office/powerpoint/2010/main" val="2791418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50" name="Google Shape;150;p18"/>
          <p:cNvPicPr preferRelativeResize="0"/>
          <p:nvPr/>
        </p:nvPicPr>
        <p:blipFill rotWithShape="1">
          <a:blip r:embed="rId3">
            <a:alphaModFix/>
          </a:blip>
          <a:srcRect l="1726" b="3906"/>
          <a:stretch/>
        </p:blipFill>
        <p:spPr>
          <a:xfrm>
            <a:off x="407196" y="1017800"/>
            <a:ext cx="6262973" cy="3569440"/>
          </a:xfrm>
          <a:prstGeom prst="round2DiagRect">
            <a:avLst>
              <a:gd name="adj1" fmla="val 16667"/>
              <a:gd name="adj2" fmla="val 0"/>
            </a:avLst>
          </a:prstGeom>
          <a:ln w="88900" cap="sq">
            <a:solidFill>
              <a:srgbClr val="FFFFFF"/>
            </a:solidFill>
            <a:miter lim="800000"/>
          </a:ln>
          <a:effectLst/>
        </p:spPr>
      </p:pic>
      <p:sp>
        <p:nvSpPr>
          <p:cNvPr id="149" name="Google Shape;149;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Hospital Administrative Cost By Type</a:t>
            </a:r>
            <a:endParaRPr b="1" dirty="0"/>
          </a:p>
        </p:txBody>
      </p:sp>
      <p:sp>
        <p:nvSpPr>
          <p:cNvPr id="2" name="Slide Number Placeholder 1">
            <a:extLst>
              <a:ext uri="{FF2B5EF4-FFF2-40B4-BE49-F238E27FC236}">
                <a16:creationId xmlns:a16="http://schemas.microsoft.com/office/drawing/2014/main" id="{3C1962C6-D4C1-1520-43B5-911E852EFE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7</a:t>
            </a:fld>
            <a:endParaRPr lang="en" sz="1200" b="1" dirty="0"/>
          </a:p>
        </p:txBody>
      </p:sp>
      <p:sp>
        <p:nvSpPr>
          <p:cNvPr id="4" name="TextBox 3">
            <a:extLst>
              <a:ext uri="{FF2B5EF4-FFF2-40B4-BE49-F238E27FC236}">
                <a16:creationId xmlns:a16="http://schemas.microsoft.com/office/drawing/2014/main" id="{B13E267A-92E0-0AC8-B96E-F181F038D57F}"/>
              </a:ext>
            </a:extLst>
          </p:cNvPr>
          <p:cNvSpPr txBox="1"/>
          <p:nvPr/>
        </p:nvSpPr>
        <p:spPr>
          <a:xfrm>
            <a:off x="2642962" y="4515377"/>
            <a:ext cx="1710389" cy="276999"/>
          </a:xfrm>
          <a:prstGeom prst="rect">
            <a:avLst/>
          </a:prstGeom>
          <a:noFill/>
        </p:spPr>
        <p:txBody>
          <a:bodyPr wrap="square" rtlCol="0">
            <a:spAutoFit/>
          </a:bodyPr>
          <a:lstStyle/>
          <a:p>
            <a:r>
              <a:rPr lang="en-US" sz="1200" b="1" dirty="0"/>
              <a:t>Hospital Type</a:t>
            </a:r>
          </a:p>
        </p:txBody>
      </p:sp>
      <p:sp>
        <p:nvSpPr>
          <p:cNvPr id="14" name="TextBox 13">
            <a:extLst>
              <a:ext uri="{FF2B5EF4-FFF2-40B4-BE49-F238E27FC236}">
                <a16:creationId xmlns:a16="http://schemas.microsoft.com/office/drawing/2014/main" id="{A5A157F3-D92E-AE21-34F7-333DE2897894}"/>
              </a:ext>
            </a:extLst>
          </p:cNvPr>
          <p:cNvSpPr txBox="1"/>
          <p:nvPr/>
        </p:nvSpPr>
        <p:spPr>
          <a:xfrm>
            <a:off x="6075012" y="1728883"/>
            <a:ext cx="584200" cy="307777"/>
          </a:xfrm>
          <a:prstGeom prst="rect">
            <a:avLst/>
          </a:prstGeom>
          <a:solidFill>
            <a:schemeClr val="bg1"/>
          </a:solidFill>
        </p:spPr>
        <p:txBody>
          <a:bodyPr wrap="square" rtlCol="0">
            <a:spAutoFit/>
          </a:bodyPr>
          <a:lstStyle/>
          <a:p>
            <a:r>
              <a:rPr lang="en-US" dirty="0"/>
              <a:t> </a:t>
            </a:r>
          </a:p>
        </p:txBody>
      </p:sp>
      <p:sp>
        <p:nvSpPr>
          <p:cNvPr id="11" name="TextBox 10">
            <a:extLst>
              <a:ext uri="{FF2B5EF4-FFF2-40B4-BE49-F238E27FC236}">
                <a16:creationId xmlns:a16="http://schemas.microsoft.com/office/drawing/2014/main" id="{462F2BA3-8544-0355-AE10-09939002ED56}"/>
              </a:ext>
            </a:extLst>
          </p:cNvPr>
          <p:cNvSpPr txBox="1"/>
          <p:nvPr/>
        </p:nvSpPr>
        <p:spPr>
          <a:xfrm rot="16200000">
            <a:off x="-701803" y="2535633"/>
            <a:ext cx="1890498" cy="276999"/>
          </a:xfrm>
          <a:prstGeom prst="rect">
            <a:avLst/>
          </a:prstGeom>
          <a:noFill/>
        </p:spPr>
        <p:txBody>
          <a:bodyPr wrap="square" rtlCol="0">
            <a:spAutoFit/>
          </a:bodyPr>
          <a:lstStyle/>
          <a:p>
            <a:r>
              <a:rPr lang="en-US" sz="1200" b="1" dirty="0"/>
              <a:t>Administrative Cost</a:t>
            </a:r>
          </a:p>
        </p:txBody>
      </p:sp>
      <p:sp>
        <p:nvSpPr>
          <p:cNvPr id="15" name="TextBox 14">
            <a:extLst>
              <a:ext uri="{FF2B5EF4-FFF2-40B4-BE49-F238E27FC236}">
                <a16:creationId xmlns:a16="http://schemas.microsoft.com/office/drawing/2014/main" id="{B9457E6E-9F15-3617-BD12-EF2AA5AB0FA3}"/>
              </a:ext>
            </a:extLst>
          </p:cNvPr>
          <p:cNvSpPr txBox="1"/>
          <p:nvPr/>
        </p:nvSpPr>
        <p:spPr>
          <a:xfrm>
            <a:off x="5985603" y="1732289"/>
            <a:ext cx="628557" cy="338554"/>
          </a:xfrm>
          <a:prstGeom prst="rect">
            <a:avLst/>
          </a:prstGeom>
          <a:noFill/>
        </p:spPr>
        <p:txBody>
          <a:bodyPr wrap="square" rtlCol="0">
            <a:spAutoFit/>
          </a:bodyPr>
          <a:lstStyle/>
          <a:p>
            <a:r>
              <a:rPr lang="en-US" sz="800" b="1" dirty="0"/>
              <a:t>Hospital Type</a:t>
            </a:r>
          </a:p>
        </p:txBody>
      </p:sp>
      <p:pic>
        <p:nvPicPr>
          <p:cNvPr id="9" name="Picture 8">
            <a:extLst>
              <a:ext uri="{FF2B5EF4-FFF2-40B4-BE49-F238E27FC236}">
                <a16:creationId xmlns:a16="http://schemas.microsoft.com/office/drawing/2014/main" id="{5B6C6132-C25D-82CF-A64E-342704520B2A}"/>
              </a:ext>
            </a:extLst>
          </p:cNvPr>
          <p:cNvPicPr>
            <a:picLocks noChangeAspect="1"/>
          </p:cNvPicPr>
          <p:nvPr/>
        </p:nvPicPr>
        <p:blipFill rotWithShape="1">
          <a:blip r:embed="rId4"/>
          <a:srcRect t="16263" b="30340"/>
          <a:stretch/>
        </p:blipFill>
        <p:spPr>
          <a:xfrm>
            <a:off x="813708" y="4383074"/>
            <a:ext cx="5261304" cy="175791"/>
          </a:xfrm>
          <a:prstGeom prst="rect">
            <a:avLst/>
          </a:prstGeom>
        </p:spPr>
      </p:pic>
      <p:pic>
        <p:nvPicPr>
          <p:cNvPr id="16" name="Picture 15">
            <a:extLst>
              <a:ext uri="{FF2B5EF4-FFF2-40B4-BE49-F238E27FC236}">
                <a16:creationId xmlns:a16="http://schemas.microsoft.com/office/drawing/2014/main" id="{2E4F2788-E0E2-F6CF-630A-0670D372BD51}"/>
              </a:ext>
            </a:extLst>
          </p:cNvPr>
          <p:cNvPicPr>
            <a:picLocks noChangeAspect="1"/>
          </p:cNvPicPr>
          <p:nvPr/>
        </p:nvPicPr>
        <p:blipFill rotWithShape="1">
          <a:blip r:embed="rId5"/>
          <a:srcRect l="12661" r="48948"/>
          <a:stretch/>
        </p:blipFill>
        <p:spPr>
          <a:xfrm>
            <a:off x="6242103" y="2027803"/>
            <a:ext cx="208306" cy="1682696"/>
          </a:xfrm>
          <a:prstGeom prst="rect">
            <a:avLst/>
          </a:prstGeom>
        </p:spPr>
      </p:pic>
      <p:pic>
        <p:nvPicPr>
          <p:cNvPr id="18" name="Picture 17">
            <a:extLst>
              <a:ext uri="{FF2B5EF4-FFF2-40B4-BE49-F238E27FC236}">
                <a16:creationId xmlns:a16="http://schemas.microsoft.com/office/drawing/2014/main" id="{F7C5E394-6BC2-648F-F054-A8D2E7F2F51D}"/>
              </a:ext>
            </a:extLst>
          </p:cNvPr>
          <p:cNvPicPr>
            <a:picLocks noChangeAspect="1"/>
          </p:cNvPicPr>
          <p:nvPr/>
        </p:nvPicPr>
        <p:blipFill rotWithShape="1">
          <a:blip r:embed="rId6"/>
          <a:srcRect l="8203" r="22466"/>
          <a:stretch/>
        </p:blipFill>
        <p:spPr>
          <a:xfrm>
            <a:off x="320085" y="1828629"/>
            <a:ext cx="363507" cy="25544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Hospital Type 1 Grouping</a:t>
            </a:r>
            <a:endParaRPr b="1" dirty="0"/>
          </a:p>
        </p:txBody>
      </p:sp>
      <p:sp>
        <p:nvSpPr>
          <p:cNvPr id="150" name="Google Shape;150;p18"/>
          <p:cNvSpPr txBox="1">
            <a:spLocks noGrp="1"/>
          </p:cNvSpPr>
          <p:nvPr>
            <p:ph type="body" idx="1"/>
          </p:nvPr>
        </p:nvSpPr>
        <p:spPr>
          <a:xfrm>
            <a:off x="311700" y="1017800"/>
            <a:ext cx="3727640" cy="2915008"/>
          </a:xfrm>
          <a:prstGeom prst="rect">
            <a:avLst/>
          </a:prstGeom>
        </p:spPr>
        <p:txBody>
          <a:bodyPr spcFirstLastPara="1" wrap="square" lIns="91425" tIns="91425" rIns="91425" bIns="91425" anchor="t" anchorCtr="0">
            <a:noAutofit/>
          </a:bodyPr>
          <a:lstStyle/>
          <a:p>
            <a:pPr indent="-361950">
              <a:lnSpc>
                <a:spcPct val="150000"/>
              </a:lnSpc>
              <a:buClr>
                <a:schemeClr val="tx1"/>
              </a:buClr>
              <a:buSzPts val="2100"/>
            </a:pPr>
            <a:r>
              <a:rPr lang="en-US" sz="2100" b="1" dirty="0"/>
              <a:t>Low complexity </a:t>
            </a:r>
          </a:p>
          <a:p>
            <a:pPr lvl="1" indent="-361950">
              <a:lnSpc>
                <a:spcPct val="150000"/>
              </a:lnSpc>
              <a:spcBef>
                <a:spcPts val="0"/>
              </a:spcBef>
              <a:buClr>
                <a:schemeClr val="tx1"/>
              </a:buClr>
              <a:buSzPts val="2100"/>
              <a:buFont typeface="Courier New" panose="02070309020205020404" pitchFamily="49" charset="0"/>
              <a:buChar char="o"/>
            </a:pPr>
            <a:r>
              <a:rPr lang="en-US" sz="1700" b="1" dirty="0"/>
              <a:t>1 to 2 </a:t>
            </a:r>
          </a:p>
          <a:p>
            <a:pPr indent="-361950">
              <a:lnSpc>
                <a:spcPct val="150000"/>
              </a:lnSpc>
              <a:buClr>
                <a:schemeClr val="tx1"/>
              </a:buClr>
              <a:buSzPts val="2100"/>
            </a:pPr>
            <a:r>
              <a:rPr lang="en-US" sz="2100" b="1" dirty="0"/>
              <a:t>Moderate complexity </a:t>
            </a:r>
          </a:p>
          <a:p>
            <a:pPr lvl="1" indent="-361950">
              <a:lnSpc>
                <a:spcPct val="150000"/>
              </a:lnSpc>
              <a:spcBef>
                <a:spcPts val="0"/>
              </a:spcBef>
              <a:buClr>
                <a:schemeClr val="tx1"/>
              </a:buClr>
              <a:buSzPts val="2100"/>
              <a:buFont typeface="Courier New" panose="02070309020205020404" pitchFamily="49" charset="0"/>
              <a:buChar char="o"/>
            </a:pPr>
            <a:r>
              <a:rPr lang="en-US" sz="1700" b="1" dirty="0"/>
              <a:t>3 to 5</a:t>
            </a:r>
          </a:p>
          <a:p>
            <a:pPr indent="-361950">
              <a:lnSpc>
                <a:spcPct val="150000"/>
              </a:lnSpc>
              <a:buClr>
                <a:schemeClr val="tx1"/>
              </a:buClr>
              <a:buSzPts val="2100"/>
            </a:pPr>
            <a:r>
              <a:rPr lang="en-US" sz="2100" b="1" dirty="0"/>
              <a:t>High complexity </a:t>
            </a:r>
          </a:p>
          <a:p>
            <a:pPr lvl="1" indent="-361950">
              <a:lnSpc>
                <a:spcPct val="150000"/>
              </a:lnSpc>
              <a:spcBef>
                <a:spcPts val="0"/>
              </a:spcBef>
              <a:buClr>
                <a:schemeClr val="tx1"/>
              </a:buClr>
              <a:buSzPts val="2100"/>
              <a:buFont typeface="Courier New" panose="02070309020205020404" pitchFamily="49" charset="0"/>
              <a:buChar char="o"/>
            </a:pPr>
            <a:r>
              <a:rPr lang="en-US" sz="1700" b="1" dirty="0"/>
              <a:t>6+</a:t>
            </a:r>
            <a:endParaRPr sz="2100" b="1" dirty="0"/>
          </a:p>
        </p:txBody>
      </p:sp>
      <p:sp>
        <p:nvSpPr>
          <p:cNvPr id="2" name="Slide Number Placeholder 1">
            <a:extLst>
              <a:ext uri="{FF2B5EF4-FFF2-40B4-BE49-F238E27FC236}">
                <a16:creationId xmlns:a16="http://schemas.microsoft.com/office/drawing/2014/main" id="{F01F3B36-A72C-31DD-029E-DA5F7D56D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8</a:t>
            </a:fld>
            <a:endParaRPr lang="en" sz="1200" b="1" dirty="0"/>
          </a:p>
        </p:txBody>
      </p:sp>
      <p:pic>
        <p:nvPicPr>
          <p:cNvPr id="5" name="Picture 4" descr="Graphical user interface, application&#10;&#10;Description automatically generated">
            <a:extLst>
              <a:ext uri="{FF2B5EF4-FFF2-40B4-BE49-F238E27FC236}">
                <a16:creationId xmlns:a16="http://schemas.microsoft.com/office/drawing/2014/main" id="{9C8FFC15-B30D-71EE-138E-8D9FC6B0FA7D}"/>
              </a:ext>
            </a:extLst>
          </p:cNvPr>
          <p:cNvPicPr>
            <a:picLocks noChangeAspect="1"/>
          </p:cNvPicPr>
          <p:nvPr/>
        </p:nvPicPr>
        <p:blipFill>
          <a:blip r:embed="rId3"/>
          <a:stretch>
            <a:fillRect/>
          </a:stretch>
        </p:blipFill>
        <p:spPr>
          <a:xfrm>
            <a:off x="3746657" y="840731"/>
            <a:ext cx="4775251" cy="29871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Standardized</a:t>
            </a:r>
            <a:r>
              <a:rPr lang="en" b="1" dirty="0"/>
              <a:t> Data Set</a:t>
            </a:r>
            <a:endParaRPr b="1" dirty="0"/>
          </a:p>
        </p:txBody>
      </p:sp>
      <p:sp>
        <p:nvSpPr>
          <p:cNvPr id="150" name="Google Shape;150;p18"/>
          <p:cNvSpPr txBox="1">
            <a:spLocks noGrp="1"/>
          </p:cNvSpPr>
          <p:nvPr>
            <p:ph type="body" idx="1"/>
          </p:nvPr>
        </p:nvSpPr>
        <p:spPr>
          <a:xfrm>
            <a:off x="311700" y="1017800"/>
            <a:ext cx="6081605" cy="35511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chemeClr val="tx1"/>
              </a:buClr>
              <a:buSzPts val="2100"/>
              <a:buChar char="●"/>
            </a:pPr>
            <a:r>
              <a:rPr lang="en" sz="2100" b="1" dirty="0"/>
              <a:t>Form worksheet B1</a:t>
            </a:r>
          </a:p>
          <a:p>
            <a:pPr indent="-361950">
              <a:lnSpc>
                <a:spcPct val="150000"/>
              </a:lnSpc>
              <a:buClr>
                <a:schemeClr val="tx1"/>
              </a:buClr>
              <a:buSzPts val="2100"/>
            </a:pPr>
            <a:r>
              <a:rPr lang="en-US" sz="2100" b="1" dirty="0"/>
              <a:t>Dropped 2010 and 2021 (Incomplete)	</a:t>
            </a:r>
            <a:endParaRPr sz="2100" b="1" dirty="0"/>
          </a:p>
          <a:p>
            <a:pPr marL="457200" lvl="0" indent="-361950" algn="l" rtl="0">
              <a:lnSpc>
                <a:spcPct val="150000"/>
              </a:lnSpc>
              <a:spcBef>
                <a:spcPts val="0"/>
              </a:spcBef>
              <a:spcAft>
                <a:spcPts val="0"/>
              </a:spcAft>
              <a:buClr>
                <a:schemeClr val="tx1"/>
              </a:buClr>
              <a:buSzPts val="2100"/>
              <a:buChar char="●"/>
            </a:pPr>
            <a:r>
              <a:rPr lang="en" sz="2100" b="1" dirty="0"/>
              <a:t>Used 2011 to 2020 data:</a:t>
            </a:r>
          </a:p>
          <a:p>
            <a:pPr lvl="1" indent="-361950">
              <a:lnSpc>
                <a:spcPct val="150000"/>
              </a:lnSpc>
              <a:spcBef>
                <a:spcPts val="0"/>
              </a:spcBef>
              <a:buClr>
                <a:schemeClr val="tx1"/>
              </a:buClr>
              <a:buSzPts val="2100"/>
              <a:buFont typeface="Courier New" panose="02070309020205020404" pitchFamily="49" charset="0"/>
              <a:buChar char="o"/>
            </a:pPr>
            <a:r>
              <a:rPr lang="en-US" sz="1700" b="1" dirty="0"/>
              <a:t>6,784 hospitals </a:t>
            </a:r>
          </a:p>
          <a:p>
            <a:pPr lvl="1" indent="-361950">
              <a:lnSpc>
                <a:spcPct val="150000"/>
              </a:lnSpc>
              <a:spcBef>
                <a:spcPts val="0"/>
              </a:spcBef>
              <a:buClr>
                <a:schemeClr val="tx1"/>
              </a:buClr>
              <a:buSzPts val="2100"/>
              <a:buFont typeface="Courier New" panose="02070309020205020404" pitchFamily="49" charset="0"/>
              <a:buChar char="o"/>
            </a:pPr>
            <a:r>
              <a:rPr lang="en-US" sz="1700" b="1" dirty="0"/>
              <a:t>61,061 rows </a:t>
            </a:r>
          </a:p>
          <a:p>
            <a:pPr lvl="1" indent="-361950">
              <a:lnSpc>
                <a:spcPct val="150000"/>
              </a:lnSpc>
              <a:spcBef>
                <a:spcPts val="0"/>
              </a:spcBef>
              <a:buClr>
                <a:schemeClr val="tx1"/>
              </a:buClr>
              <a:buSzPts val="2100"/>
              <a:buFont typeface="Courier New" panose="02070309020205020404" pitchFamily="49" charset="0"/>
              <a:buChar char="o"/>
            </a:pPr>
            <a:r>
              <a:rPr lang="en-US" sz="1700" b="1" dirty="0"/>
              <a:t>202 variables/columns</a:t>
            </a:r>
          </a:p>
        </p:txBody>
      </p:sp>
      <p:sp>
        <p:nvSpPr>
          <p:cNvPr id="2" name="Slide Number Placeholder 1">
            <a:extLst>
              <a:ext uri="{FF2B5EF4-FFF2-40B4-BE49-F238E27FC236}">
                <a16:creationId xmlns:a16="http://schemas.microsoft.com/office/drawing/2014/main" id="{CBEA108C-E000-FF38-9E1D-E6F8CE28FA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200" b="1" smtClean="0"/>
              <a:t>9</a:t>
            </a:fld>
            <a:endParaRPr lang="en" sz="1200" b="1" dirty="0"/>
          </a:p>
        </p:txBody>
      </p:sp>
      <p:pic>
        <p:nvPicPr>
          <p:cNvPr id="4" name="Graphic 3">
            <a:extLst>
              <a:ext uri="{FF2B5EF4-FFF2-40B4-BE49-F238E27FC236}">
                <a16:creationId xmlns:a16="http://schemas.microsoft.com/office/drawing/2014/main" id="{88CA9FCF-5059-E083-7A02-C51477DC7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6880" y="2359025"/>
            <a:ext cx="3485420" cy="871355"/>
          </a:xfrm>
          <a:prstGeom prst="rect">
            <a:avLst/>
          </a:prstGeom>
        </p:spPr>
      </p:pic>
    </p:spTree>
    <p:extLst>
      <p:ext uri="{BB962C8B-B14F-4D97-AF65-F5344CB8AC3E}">
        <p14:creationId xmlns:p14="http://schemas.microsoft.com/office/powerpoint/2010/main" val="2132179382"/>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1758</TotalTime>
  <Words>2645</Words>
  <Application>Microsoft Office PowerPoint</Application>
  <PresentationFormat>On-screen Show (16:9)</PresentationFormat>
  <Paragraphs>381</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Open Sans</vt:lpstr>
      <vt:lpstr>Roboto</vt:lpstr>
      <vt:lpstr>Courier New</vt:lpstr>
      <vt:lpstr>Calibri</vt:lpstr>
      <vt:lpstr>Geometric</vt:lpstr>
      <vt:lpstr>  Hospital Cost      Efficiency Analysis</vt:lpstr>
      <vt:lpstr>Motivation</vt:lpstr>
      <vt:lpstr>Questions And Goals</vt:lpstr>
      <vt:lpstr>Raw Data Set</vt:lpstr>
      <vt:lpstr>Hospital Types</vt:lpstr>
      <vt:lpstr>Hospital Type Volatility </vt:lpstr>
      <vt:lpstr>Hospital Administrative Cost By Type</vt:lpstr>
      <vt:lpstr>Hospital Type 1 Grouping</vt:lpstr>
      <vt:lpstr>Standardized Data Set</vt:lpstr>
      <vt:lpstr>Input Variables — General Service Cost Centers</vt:lpstr>
      <vt:lpstr>Output Variables</vt:lpstr>
      <vt:lpstr>Methodology</vt:lpstr>
      <vt:lpstr>Data Envelopment Analysis</vt:lpstr>
      <vt:lpstr>Constant Returns to Scale (CRS)</vt:lpstr>
      <vt:lpstr>Variable Returns to Scale (VRS)</vt:lpstr>
      <vt:lpstr>Data Envelopment Analysis</vt:lpstr>
      <vt:lpstr>Data Envelopment Analysis</vt:lpstr>
      <vt:lpstr>Data Envelopment Analysis CRS</vt:lpstr>
      <vt:lpstr>Data Envelopment Analysis VRS</vt:lpstr>
      <vt:lpstr> Stochastic Frontier Analysis</vt:lpstr>
      <vt:lpstr>Stochastic Frontier Model (SFM)</vt:lpstr>
      <vt:lpstr>Efficiency and Inefficinecy Ranges</vt:lpstr>
      <vt:lpstr>Efficiency (2011 to 2020)</vt:lpstr>
      <vt:lpstr>Administrative Complexity Level</vt:lpstr>
      <vt:lpstr>Annual Efficiency % (2011 to 2020)</vt:lpstr>
      <vt:lpstr>PowerPoint Presentation</vt:lpstr>
      <vt:lpstr>Top 5 Vs Bottom 5 Inefficient Hospitals</vt:lpstr>
      <vt:lpstr>Efficient Hospitals Annual Trends</vt:lpstr>
      <vt:lpstr>Top Efficient Hospital Annual Trends</vt:lpstr>
      <vt:lpstr> Observation</vt:lpstr>
      <vt:lpstr>Summary</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Cost Efficiency Analysis</dc:title>
  <cp:lastModifiedBy>Rolf Gilet</cp:lastModifiedBy>
  <cp:revision>61</cp:revision>
  <dcterms:modified xsi:type="dcterms:W3CDTF">2022-12-02T01:02:27Z</dcterms:modified>
</cp:coreProperties>
</file>